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7" r:id="rId2"/>
    <p:sldId id="261" r:id="rId3"/>
    <p:sldId id="264" r:id="rId4"/>
    <p:sldId id="276" r:id="rId5"/>
    <p:sldId id="274" r:id="rId6"/>
    <p:sldId id="279" r:id="rId7"/>
    <p:sldId id="299" r:id="rId8"/>
    <p:sldId id="300" r:id="rId9"/>
    <p:sldId id="301" r:id="rId10"/>
    <p:sldId id="302" r:id="rId11"/>
    <p:sldId id="303" r:id="rId12"/>
    <p:sldId id="304" r:id="rId13"/>
    <p:sldId id="314" r:id="rId14"/>
    <p:sldId id="305" r:id="rId15"/>
    <p:sldId id="306" r:id="rId16"/>
    <p:sldId id="307" r:id="rId17"/>
    <p:sldId id="291" r:id="rId18"/>
    <p:sldId id="315" r:id="rId19"/>
    <p:sldId id="308" r:id="rId20"/>
    <p:sldId id="296" r:id="rId21"/>
    <p:sldId id="271" r:id="rId22"/>
    <p:sldId id="313" r:id="rId23"/>
    <p:sldId id="325" r:id="rId24"/>
    <p:sldId id="326" r:id="rId25"/>
    <p:sldId id="329" r:id="rId26"/>
    <p:sldId id="327" r:id="rId27"/>
    <p:sldId id="328" r:id="rId28"/>
    <p:sldId id="310" r:id="rId29"/>
    <p:sldId id="316" r:id="rId30"/>
    <p:sldId id="273" r:id="rId31"/>
    <p:sldId id="319" r:id="rId32"/>
    <p:sldId id="317" r:id="rId33"/>
    <p:sldId id="320" r:id="rId34"/>
    <p:sldId id="321" r:id="rId35"/>
    <p:sldId id="322" r:id="rId36"/>
    <p:sldId id="324" r:id="rId37"/>
    <p:sldId id="323" r:id="rId38"/>
    <p:sldId id="297" r:id="rId39"/>
    <p:sldId id="258" r:id="rId40"/>
    <p:sldId id="272" r:id="rId41"/>
    <p:sldId id="270" r:id="rId42"/>
  </p:sldIdLst>
  <p:sldSz cx="9144000" cy="6858000" type="screen4x3"/>
  <p:notesSz cx="6934200" cy="9220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5858" autoAdjust="0"/>
    <p:restoredTop sz="72727" autoAdjust="0"/>
  </p:normalViewPr>
  <p:slideViewPr>
    <p:cSldViewPr snapToGrid="0" snapToObjects="1">
      <p:cViewPr varScale="1">
        <p:scale>
          <a:sx n="81" d="100"/>
          <a:sy n="81" d="100"/>
        </p:scale>
        <p:origin x="-1752" y="-90"/>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052"/>
    </p:cViewPr>
  </p:sorterViewPr>
  <p:notesViewPr>
    <p:cSldViewPr snapToGrid="0" snapToObjects="1">
      <p:cViewPr varScale="1">
        <p:scale>
          <a:sx n="100" d="100"/>
          <a:sy n="100" d="100"/>
        </p:scale>
        <p:origin x="-3552" y="-108"/>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79355-5476-1E40-B32E-0F400DEEB3F9}"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BB2D750A-E3B2-6B40-8969-D766EBF2C78C}">
      <dgm:prSet phldrT="[Text]"/>
      <dgm:spPr>
        <a:solidFill>
          <a:schemeClr val="accent2">
            <a:lumMod val="60000"/>
            <a:lumOff val="40000"/>
          </a:schemeClr>
        </a:solidFill>
      </dgm:spPr>
      <dgm:t>
        <a:bodyPr/>
        <a:lstStyle/>
        <a:p>
          <a:r>
            <a:rPr lang="en-US" dirty="0" smtClean="0"/>
            <a:t>Project Life Cycle</a:t>
          </a:r>
          <a:endParaRPr lang="en-US" dirty="0"/>
        </a:p>
      </dgm:t>
    </dgm:pt>
    <dgm:pt modelId="{03AD3F13-F673-9D4A-8A22-B8799E0982F7}" type="parTrans" cxnId="{5A3EBD74-A819-A342-9D61-F955F1075256}">
      <dgm:prSet/>
      <dgm:spPr/>
      <dgm:t>
        <a:bodyPr/>
        <a:lstStyle/>
        <a:p>
          <a:endParaRPr lang="en-US"/>
        </a:p>
      </dgm:t>
    </dgm:pt>
    <dgm:pt modelId="{AFC922DD-6DFC-F340-B991-661F41B4AA74}" type="sibTrans" cxnId="{5A3EBD74-A819-A342-9D61-F955F1075256}">
      <dgm:prSet/>
      <dgm:spPr/>
      <dgm:t>
        <a:bodyPr/>
        <a:lstStyle/>
        <a:p>
          <a:endParaRPr lang="en-US"/>
        </a:p>
      </dgm:t>
    </dgm:pt>
    <dgm:pt modelId="{EDD6C974-7383-B044-A9F3-D10496D47F7D}">
      <dgm:prSet phldrT="[Text]" custT="1"/>
      <dgm:spPr/>
      <dgm:t>
        <a:bodyPr/>
        <a:lstStyle/>
        <a:p>
          <a:r>
            <a:rPr lang="en-US" sz="2000" dirty="0" smtClean="0"/>
            <a:t>Definition</a:t>
          </a:r>
          <a:endParaRPr lang="en-US" sz="2000" dirty="0"/>
        </a:p>
      </dgm:t>
    </dgm:pt>
    <dgm:pt modelId="{5B85F2BE-9F23-0E47-AC9D-92D564C8561A}" type="parTrans" cxnId="{4CD4B372-BB0C-3E46-8A2A-9C6E8D3DD382}">
      <dgm:prSet/>
      <dgm:spPr/>
      <dgm:t>
        <a:bodyPr/>
        <a:lstStyle/>
        <a:p>
          <a:endParaRPr lang="en-US"/>
        </a:p>
      </dgm:t>
    </dgm:pt>
    <dgm:pt modelId="{3B3E9713-6BD6-FC44-91AF-BEEB31C8185E}" type="sibTrans" cxnId="{4CD4B372-BB0C-3E46-8A2A-9C6E8D3DD382}">
      <dgm:prSet/>
      <dgm:spPr/>
      <dgm:t>
        <a:bodyPr/>
        <a:lstStyle/>
        <a:p>
          <a:endParaRPr lang="en-US"/>
        </a:p>
      </dgm:t>
    </dgm:pt>
    <dgm:pt modelId="{F994CA56-9FDF-2E46-8E7C-79EC118524E7}">
      <dgm:prSet phldrT="[Text]"/>
      <dgm:spPr/>
      <dgm:t>
        <a:bodyPr/>
        <a:lstStyle/>
        <a:p>
          <a:r>
            <a:rPr lang="en-US" dirty="0" smtClean="0"/>
            <a:t>Planning</a:t>
          </a:r>
          <a:endParaRPr lang="en-US" dirty="0"/>
        </a:p>
      </dgm:t>
    </dgm:pt>
    <dgm:pt modelId="{92CDC677-7797-FB40-90CA-176E2F0FCB8E}" type="parTrans" cxnId="{A7C8AEF5-F214-194F-9389-E113316767F0}">
      <dgm:prSet/>
      <dgm:spPr/>
      <dgm:t>
        <a:bodyPr/>
        <a:lstStyle/>
        <a:p>
          <a:endParaRPr lang="en-US"/>
        </a:p>
      </dgm:t>
    </dgm:pt>
    <dgm:pt modelId="{60287C22-7E24-FF44-85C8-48914E04D46F}" type="sibTrans" cxnId="{A7C8AEF5-F214-194F-9389-E113316767F0}">
      <dgm:prSet/>
      <dgm:spPr/>
      <dgm:t>
        <a:bodyPr/>
        <a:lstStyle/>
        <a:p>
          <a:endParaRPr lang="en-US"/>
        </a:p>
      </dgm:t>
    </dgm:pt>
    <dgm:pt modelId="{D73A2197-FCF4-864E-ADCC-C91B76945BA9}">
      <dgm:prSet phldrT="[Text]"/>
      <dgm:spPr/>
      <dgm:t>
        <a:bodyPr/>
        <a:lstStyle/>
        <a:p>
          <a:r>
            <a:rPr lang="en-US" dirty="0" smtClean="0"/>
            <a:t>Execution</a:t>
          </a:r>
          <a:endParaRPr lang="en-US" dirty="0"/>
        </a:p>
      </dgm:t>
    </dgm:pt>
    <dgm:pt modelId="{F99C3CB0-9C58-854C-A832-5DE2963209A7}" type="parTrans" cxnId="{B4974970-A5EE-DF42-9E20-F0B9FD41C38A}">
      <dgm:prSet/>
      <dgm:spPr/>
      <dgm:t>
        <a:bodyPr/>
        <a:lstStyle/>
        <a:p>
          <a:endParaRPr lang="en-US"/>
        </a:p>
      </dgm:t>
    </dgm:pt>
    <dgm:pt modelId="{79586D94-0168-6D4E-8C0D-A1AE0351C4C8}" type="sibTrans" cxnId="{B4974970-A5EE-DF42-9E20-F0B9FD41C38A}">
      <dgm:prSet/>
      <dgm:spPr/>
      <dgm:t>
        <a:bodyPr/>
        <a:lstStyle/>
        <a:p>
          <a:endParaRPr lang="en-US"/>
        </a:p>
      </dgm:t>
    </dgm:pt>
    <dgm:pt modelId="{7F95D481-7B3C-8F4B-9D80-B538123D8105}">
      <dgm:prSet phldrT="[Text]"/>
      <dgm:spPr/>
      <dgm:t>
        <a:bodyPr/>
        <a:lstStyle/>
        <a:p>
          <a:r>
            <a:rPr lang="en-US" dirty="0" smtClean="0"/>
            <a:t>Closure</a:t>
          </a:r>
          <a:endParaRPr lang="en-US" dirty="0"/>
        </a:p>
      </dgm:t>
    </dgm:pt>
    <dgm:pt modelId="{3D25EFD7-60E9-6542-B0BC-9981E2CB0CCA}" type="parTrans" cxnId="{6707F280-CD24-A44D-9DC4-151F68E89B4A}">
      <dgm:prSet/>
      <dgm:spPr/>
      <dgm:t>
        <a:bodyPr/>
        <a:lstStyle/>
        <a:p>
          <a:endParaRPr lang="en-US"/>
        </a:p>
      </dgm:t>
    </dgm:pt>
    <dgm:pt modelId="{BA8907B6-89C0-354D-867A-8FB89A97885C}" type="sibTrans" cxnId="{6707F280-CD24-A44D-9DC4-151F68E89B4A}">
      <dgm:prSet/>
      <dgm:spPr/>
      <dgm:t>
        <a:bodyPr/>
        <a:lstStyle/>
        <a:p>
          <a:endParaRPr lang="en-US"/>
        </a:p>
      </dgm:t>
    </dgm:pt>
    <dgm:pt modelId="{912AEBAE-83D2-7749-82EF-EE38BE9BE792}" type="pres">
      <dgm:prSet presAssocID="{C7879355-5476-1E40-B32E-0F400DEEB3F9}" presName="composite" presStyleCnt="0">
        <dgm:presLayoutVars>
          <dgm:chMax val="1"/>
          <dgm:dir/>
          <dgm:resizeHandles val="exact"/>
        </dgm:presLayoutVars>
      </dgm:prSet>
      <dgm:spPr/>
      <dgm:t>
        <a:bodyPr/>
        <a:lstStyle/>
        <a:p>
          <a:endParaRPr lang="en-US"/>
        </a:p>
      </dgm:t>
    </dgm:pt>
    <dgm:pt modelId="{D0F02349-EEE5-CC4C-8CE9-A6F49BC91006}" type="pres">
      <dgm:prSet presAssocID="{BB2D750A-E3B2-6B40-8969-D766EBF2C78C}" presName="roof" presStyleLbl="dkBgShp" presStyleIdx="0" presStyleCnt="2" custLinFactNeighborX="9942" custLinFactNeighborY="-5145"/>
      <dgm:spPr/>
      <dgm:t>
        <a:bodyPr/>
        <a:lstStyle/>
        <a:p>
          <a:endParaRPr lang="en-US"/>
        </a:p>
      </dgm:t>
    </dgm:pt>
    <dgm:pt modelId="{14349F28-25C7-3C49-B8F9-291A8340A30C}" type="pres">
      <dgm:prSet presAssocID="{BB2D750A-E3B2-6B40-8969-D766EBF2C78C}" presName="pillars" presStyleCnt="0"/>
      <dgm:spPr/>
    </dgm:pt>
    <dgm:pt modelId="{B6B52AE1-208C-A141-993D-9D157D6B5A9F}" type="pres">
      <dgm:prSet presAssocID="{BB2D750A-E3B2-6B40-8969-D766EBF2C78C}" presName="pillar1" presStyleLbl="node1" presStyleIdx="0" presStyleCnt="4" custScaleY="12904" custLinFactNeighborY="47231">
        <dgm:presLayoutVars>
          <dgm:bulletEnabled val="1"/>
        </dgm:presLayoutVars>
      </dgm:prSet>
      <dgm:spPr/>
      <dgm:t>
        <a:bodyPr/>
        <a:lstStyle/>
        <a:p>
          <a:endParaRPr lang="en-US"/>
        </a:p>
      </dgm:t>
    </dgm:pt>
    <dgm:pt modelId="{044B2172-24AD-8642-9E7C-41E24D23A8D0}" type="pres">
      <dgm:prSet presAssocID="{F994CA56-9FDF-2E46-8E7C-79EC118524E7}" presName="pillarX" presStyleLbl="node1" presStyleIdx="1" presStyleCnt="4" custScaleY="23893" custLinFactNeighborX="0" custLinFactNeighborY="29829">
        <dgm:presLayoutVars>
          <dgm:bulletEnabled val="1"/>
        </dgm:presLayoutVars>
      </dgm:prSet>
      <dgm:spPr/>
      <dgm:t>
        <a:bodyPr/>
        <a:lstStyle/>
        <a:p>
          <a:endParaRPr lang="en-US"/>
        </a:p>
      </dgm:t>
    </dgm:pt>
    <dgm:pt modelId="{3490BC8C-70A4-9044-8ECF-63DD5BE9D4BE}" type="pres">
      <dgm:prSet presAssocID="{D73A2197-FCF4-864E-ADCC-C91B76945BA9}" presName="pillarX" presStyleLbl="node1" presStyleIdx="2" presStyleCnt="4" custScaleY="56157" custLinFactNeighborY="-9972">
        <dgm:presLayoutVars>
          <dgm:bulletEnabled val="1"/>
        </dgm:presLayoutVars>
      </dgm:prSet>
      <dgm:spPr/>
      <dgm:t>
        <a:bodyPr/>
        <a:lstStyle/>
        <a:p>
          <a:endParaRPr lang="en-US"/>
        </a:p>
      </dgm:t>
    </dgm:pt>
    <dgm:pt modelId="{D586B1A8-F1D6-A846-8947-518E89285ADE}" type="pres">
      <dgm:prSet presAssocID="{7F95D481-7B3C-8F4B-9D80-B538123D8105}" presName="pillarX" presStyleLbl="node1" presStyleIdx="3" presStyleCnt="4" custScaleY="13033" custLinFactNeighborX="0" custLinFactNeighborY="-43201">
        <dgm:presLayoutVars>
          <dgm:bulletEnabled val="1"/>
        </dgm:presLayoutVars>
      </dgm:prSet>
      <dgm:spPr/>
      <dgm:t>
        <a:bodyPr/>
        <a:lstStyle/>
        <a:p>
          <a:endParaRPr lang="en-US"/>
        </a:p>
      </dgm:t>
    </dgm:pt>
    <dgm:pt modelId="{C77E4FB4-1B72-844A-B52F-5CCA83770B6F}" type="pres">
      <dgm:prSet presAssocID="{BB2D750A-E3B2-6B40-8969-D766EBF2C78C}" presName="base" presStyleLbl="dkBgShp" presStyleIdx="1" presStyleCnt="2" custScaleY="10879"/>
      <dgm:spPr/>
    </dgm:pt>
  </dgm:ptLst>
  <dgm:cxnLst>
    <dgm:cxn modelId="{73CE5B17-98FB-6944-80C0-EA5846C53DA3}" type="presOf" srcId="{7F95D481-7B3C-8F4B-9D80-B538123D8105}" destId="{D586B1A8-F1D6-A846-8947-518E89285ADE}" srcOrd="0" destOrd="0" presId="urn:microsoft.com/office/officeart/2005/8/layout/hList3"/>
    <dgm:cxn modelId="{10352A84-3F42-6442-8F73-08089D3E893E}" type="presOf" srcId="{F994CA56-9FDF-2E46-8E7C-79EC118524E7}" destId="{044B2172-24AD-8642-9E7C-41E24D23A8D0}" srcOrd="0" destOrd="0" presId="urn:microsoft.com/office/officeart/2005/8/layout/hList3"/>
    <dgm:cxn modelId="{A7C8AEF5-F214-194F-9389-E113316767F0}" srcId="{BB2D750A-E3B2-6B40-8969-D766EBF2C78C}" destId="{F994CA56-9FDF-2E46-8E7C-79EC118524E7}" srcOrd="1" destOrd="0" parTransId="{92CDC677-7797-FB40-90CA-176E2F0FCB8E}" sibTransId="{60287C22-7E24-FF44-85C8-48914E04D46F}"/>
    <dgm:cxn modelId="{53C8EAA8-5973-7643-8057-DEE21122ECC3}" type="presOf" srcId="{C7879355-5476-1E40-B32E-0F400DEEB3F9}" destId="{912AEBAE-83D2-7749-82EF-EE38BE9BE792}" srcOrd="0" destOrd="0" presId="urn:microsoft.com/office/officeart/2005/8/layout/hList3"/>
    <dgm:cxn modelId="{4CD4B372-BB0C-3E46-8A2A-9C6E8D3DD382}" srcId="{BB2D750A-E3B2-6B40-8969-D766EBF2C78C}" destId="{EDD6C974-7383-B044-A9F3-D10496D47F7D}" srcOrd="0" destOrd="0" parTransId="{5B85F2BE-9F23-0E47-AC9D-92D564C8561A}" sibTransId="{3B3E9713-6BD6-FC44-91AF-BEEB31C8185E}"/>
    <dgm:cxn modelId="{C6FF2046-2A21-1549-8453-2E38A6886573}" type="presOf" srcId="{BB2D750A-E3B2-6B40-8969-D766EBF2C78C}" destId="{D0F02349-EEE5-CC4C-8CE9-A6F49BC91006}" srcOrd="0" destOrd="0" presId="urn:microsoft.com/office/officeart/2005/8/layout/hList3"/>
    <dgm:cxn modelId="{20E80D9E-056A-E14B-8C3C-C2437654BF27}" type="presOf" srcId="{EDD6C974-7383-B044-A9F3-D10496D47F7D}" destId="{B6B52AE1-208C-A141-993D-9D157D6B5A9F}" srcOrd="0" destOrd="0" presId="urn:microsoft.com/office/officeart/2005/8/layout/hList3"/>
    <dgm:cxn modelId="{B4974970-A5EE-DF42-9E20-F0B9FD41C38A}" srcId="{BB2D750A-E3B2-6B40-8969-D766EBF2C78C}" destId="{D73A2197-FCF4-864E-ADCC-C91B76945BA9}" srcOrd="2" destOrd="0" parTransId="{F99C3CB0-9C58-854C-A832-5DE2963209A7}" sibTransId="{79586D94-0168-6D4E-8C0D-A1AE0351C4C8}"/>
    <dgm:cxn modelId="{6707F280-CD24-A44D-9DC4-151F68E89B4A}" srcId="{BB2D750A-E3B2-6B40-8969-D766EBF2C78C}" destId="{7F95D481-7B3C-8F4B-9D80-B538123D8105}" srcOrd="3" destOrd="0" parTransId="{3D25EFD7-60E9-6542-B0BC-9981E2CB0CCA}" sibTransId="{BA8907B6-89C0-354D-867A-8FB89A97885C}"/>
    <dgm:cxn modelId="{04C75C27-FCE3-C14B-A3F6-D07D9379DA81}" type="presOf" srcId="{D73A2197-FCF4-864E-ADCC-C91B76945BA9}" destId="{3490BC8C-70A4-9044-8ECF-63DD5BE9D4BE}" srcOrd="0" destOrd="0" presId="urn:microsoft.com/office/officeart/2005/8/layout/hList3"/>
    <dgm:cxn modelId="{5A3EBD74-A819-A342-9D61-F955F1075256}" srcId="{C7879355-5476-1E40-B32E-0F400DEEB3F9}" destId="{BB2D750A-E3B2-6B40-8969-D766EBF2C78C}" srcOrd="0" destOrd="0" parTransId="{03AD3F13-F673-9D4A-8A22-B8799E0982F7}" sibTransId="{AFC922DD-6DFC-F340-B991-661F41B4AA74}"/>
    <dgm:cxn modelId="{E5A48FB2-5B96-314E-8CD5-7EA44702E574}" type="presParOf" srcId="{912AEBAE-83D2-7749-82EF-EE38BE9BE792}" destId="{D0F02349-EEE5-CC4C-8CE9-A6F49BC91006}" srcOrd="0" destOrd="0" presId="urn:microsoft.com/office/officeart/2005/8/layout/hList3"/>
    <dgm:cxn modelId="{082B9D82-BD3D-C140-AA0B-A789B703E769}" type="presParOf" srcId="{912AEBAE-83D2-7749-82EF-EE38BE9BE792}" destId="{14349F28-25C7-3C49-B8F9-291A8340A30C}" srcOrd="1" destOrd="0" presId="urn:microsoft.com/office/officeart/2005/8/layout/hList3"/>
    <dgm:cxn modelId="{FB06069B-084E-944A-80D3-FE52CDC70FA9}" type="presParOf" srcId="{14349F28-25C7-3C49-B8F9-291A8340A30C}" destId="{B6B52AE1-208C-A141-993D-9D157D6B5A9F}" srcOrd="0" destOrd="0" presId="urn:microsoft.com/office/officeart/2005/8/layout/hList3"/>
    <dgm:cxn modelId="{6CEE5A59-451C-6D47-AA7E-9C1D0C203BDD}" type="presParOf" srcId="{14349F28-25C7-3C49-B8F9-291A8340A30C}" destId="{044B2172-24AD-8642-9E7C-41E24D23A8D0}" srcOrd="1" destOrd="0" presId="urn:microsoft.com/office/officeart/2005/8/layout/hList3"/>
    <dgm:cxn modelId="{5C549C3B-7231-F947-A3FD-9A0C72230DFF}" type="presParOf" srcId="{14349F28-25C7-3C49-B8F9-291A8340A30C}" destId="{3490BC8C-70A4-9044-8ECF-63DD5BE9D4BE}" srcOrd="2" destOrd="0" presId="urn:microsoft.com/office/officeart/2005/8/layout/hList3"/>
    <dgm:cxn modelId="{4F8C8B8B-6462-E743-8EF8-A24F2C5F274C}" type="presParOf" srcId="{14349F28-25C7-3C49-B8F9-291A8340A30C}" destId="{D586B1A8-F1D6-A846-8947-518E89285ADE}" srcOrd="3" destOrd="0" presId="urn:microsoft.com/office/officeart/2005/8/layout/hList3"/>
    <dgm:cxn modelId="{ECC40B1F-3498-654C-AAC6-5BF571AE82DE}" type="presParOf" srcId="{912AEBAE-83D2-7749-82EF-EE38BE9BE792}" destId="{C77E4FB4-1B72-844A-B52F-5CCA83770B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56498-4AEE-6947-8D1C-DE0402E8091A}"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D85C906-66A1-3F4A-B6AF-CBF596FB95CC}">
      <dgm:prSet phldrT="[Text]"/>
      <dgm:spPr/>
      <dgm:t>
        <a:bodyPr/>
        <a:lstStyle/>
        <a:p>
          <a:r>
            <a:rPr lang="en-US" dirty="0" smtClean="0"/>
            <a:t>Sponsor</a:t>
          </a:r>
          <a:endParaRPr lang="en-US" dirty="0"/>
        </a:p>
      </dgm:t>
    </dgm:pt>
    <dgm:pt modelId="{9EB8A5EB-7252-B448-821C-28B7A09CDC10}" type="parTrans" cxnId="{DDEF0193-1C21-3149-B023-C68C6AA3C2A8}">
      <dgm:prSet/>
      <dgm:spPr/>
      <dgm:t>
        <a:bodyPr/>
        <a:lstStyle/>
        <a:p>
          <a:endParaRPr lang="en-US"/>
        </a:p>
      </dgm:t>
    </dgm:pt>
    <dgm:pt modelId="{D1300773-8C46-AF41-9B53-C95F721922CF}" type="sibTrans" cxnId="{DDEF0193-1C21-3149-B023-C68C6AA3C2A8}">
      <dgm:prSet/>
      <dgm:spPr/>
      <dgm:t>
        <a:bodyPr/>
        <a:lstStyle/>
        <a:p>
          <a:endParaRPr lang="en-US"/>
        </a:p>
      </dgm:t>
    </dgm:pt>
    <dgm:pt modelId="{DF7FFF4C-9C16-9343-9C57-7756F265F705}">
      <dgm:prSet phldrT="[Text]"/>
      <dgm:spPr/>
      <dgm:t>
        <a:bodyPr/>
        <a:lstStyle/>
        <a:p>
          <a:r>
            <a:rPr lang="en-US" dirty="0" smtClean="0"/>
            <a:t>The  Project Team</a:t>
          </a:r>
          <a:endParaRPr lang="en-US" dirty="0"/>
        </a:p>
      </dgm:t>
    </dgm:pt>
    <dgm:pt modelId="{B4F0E322-8023-074A-84F5-54D6914E8472}" type="parTrans" cxnId="{684C60DA-4922-E24D-BE6E-F1CECFD782DA}">
      <dgm:prSet/>
      <dgm:spPr/>
      <dgm:t>
        <a:bodyPr/>
        <a:lstStyle/>
        <a:p>
          <a:endParaRPr lang="en-US"/>
        </a:p>
      </dgm:t>
    </dgm:pt>
    <dgm:pt modelId="{0D0748C6-AB12-534A-84E1-ED3A4EE93F40}" type="sibTrans" cxnId="{684C60DA-4922-E24D-BE6E-F1CECFD782DA}">
      <dgm:prSet/>
      <dgm:spPr/>
      <dgm:t>
        <a:bodyPr/>
        <a:lstStyle/>
        <a:p>
          <a:endParaRPr lang="en-US"/>
        </a:p>
      </dgm:t>
    </dgm:pt>
    <dgm:pt modelId="{23691F58-D267-C540-B7F4-1B453950F5C2}">
      <dgm:prSet phldrT="[Text]"/>
      <dgm:spPr/>
      <dgm:t>
        <a:bodyPr/>
        <a:lstStyle/>
        <a:p>
          <a:r>
            <a:rPr lang="en-US" dirty="0" smtClean="0"/>
            <a:t>End Users</a:t>
          </a:r>
          <a:endParaRPr lang="en-US" dirty="0"/>
        </a:p>
      </dgm:t>
    </dgm:pt>
    <dgm:pt modelId="{B7674736-4355-0D41-BDFC-6D150860DF0F}" type="parTrans" cxnId="{D09652C1-FBCC-AF44-9530-78D9923F8FA6}">
      <dgm:prSet/>
      <dgm:spPr/>
      <dgm:t>
        <a:bodyPr/>
        <a:lstStyle/>
        <a:p>
          <a:endParaRPr lang="en-US"/>
        </a:p>
      </dgm:t>
    </dgm:pt>
    <dgm:pt modelId="{92508144-2EA5-C04B-BFB5-892F9A78FE3E}" type="sibTrans" cxnId="{D09652C1-FBCC-AF44-9530-78D9923F8FA6}">
      <dgm:prSet/>
      <dgm:spPr/>
      <dgm:t>
        <a:bodyPr/>
        <a:lstStyle/>
        <a:p>
          <a:endParaRPr lang="en-US"/>
        </a:p>
      </dgm:t>
    </dgm:pt>
    <dgm:pt modelId="{7A921409-4D73-2E4E-886D-4C18E9DBD90B}">
      <dgm:prSet phldrT="[Text]"/>
      <dgm:spPr/>
      <dgm:t>
        <a:bodyPr/>
        <a:lstStyle/>
        <a:p>
          <a:r>
            <a:rPr lang="en-US" dirty="0" smtClean="0"/>
            <a:t>Project Manager</a:t>
          </a:r>
          <a:endParaRPr lang="en-US" dirty="0"/>
        </a:p>
      </dgm:t>
    </dgm:pt>
    <dgm:pt modelId="{85B1398B-BD78-0B46-9726-D4BAF64372AD}" type="parTrans" cxnId="{7472C704-B0AC-924B-81C2-A51BCA544925}">
      <dgm:prSet/>
      <dgm:spPr/>
      <dgm:t>
        <a:bodyPr/>
        <a:lstStyle/>
        <a:p>
          <a:endParaRPr lang="en-US"/>
        </a:p>
      </dgm:t>
    </dgm:pt>
    <dgm:pt modelId="{0948E058-B143-7445-871F-234E3ED29FA4}" type="sibTrans" cxnId="{7472C704-B0AC-924B-81C2-A51BCA544925}">
      <dgm:prSet/>
      <dgm:spPr/>
      <dgm:t>
        <a:bodyPr/>
        <a:lstStyle/>
        <a:p>
          <a:endParaRPr lang="en-US"/>
        </a:p>
      </dgm:t>
    </dgm:pt>
    <dgm:pt modelId="{48544044-0CE5-C742-A4EB-3C11B22968BC}">
      <dgm:prSet phldrT="[Text]"/>
      <dgm:spPr/>
      <dgm:t>
        <a:bodyPr/>
        <a:lstStyle/>
        <a:p>
          <a:r>
            <a:rPr lang="en-US" dirty="0" smtClean="0"/>
            <a:t>Project idea and key parameters</a:t>
          </a:r>
          <a:endParaRPr lang="en-US" dirty="0"/>
        </a:p>
      </dgm:t>
    </dgm:pt>
    <dgm:pt modelId="{07D1FDE9-46B7-E742-A083-781318A8D753}" type="parTrans" cxnId="{5EB10163-53C6-0A4F-8C52-BDB736D25F8C}">
      <dgm:prSet/>
      <dgm:spPr/>
      <dgm:t>
        <a:bodyPr/>
        <a:lstStyle/>
        <a:p>
          <a:endParaRPr lang="en-US"/>
        </a:p>
      </dgm:t>
    </dgm:pt>
    <dgm:pt modelId="{B899AEBC-EE72-E44A-B8DD-EA44478198D8}" type="sibTrans" cxnId="{5EB10163-53C6-0A4F-8C52-BDB736D25F8C}">
      <dgm:prSet/>
      <dgm:spPr/>
      <dgm:t>
        <a:bodyPr/>
        <a:lstStyle/>
        <a:p>
          <a:endParaRPr lang="en-US"/>
        </a:p>
      </dgm:t>
    </dgm:pt>
    <dgm:pt modelId="{9DCDC87D-93AB-4E4E-BD18-2E29A0600281}">
      <dgm:prSet phldrT="[Text]"/>
      <dgm:spPr/>
      <dgm:t>
        <a:bodyPr/>
        <a:lstStyle/>
        <a:p>
          <a:r>
            <a:rPr lang="en-US" dirty="0" smtClean="0"/>
            <a:t>Project execution</a:t>
          </a:r>
          <a:endParaRPr lang="en-US" dirty="0"/>
        </a:p>
      </dgm:t>
    </dgm:pt>
    <dgm:pt modelId="{B8C39E15-4076-F643-811B-17FB7886180A}" type="parTrans" cxnId="{8AAEBA6E-7B89-684D-9FBF-BE9398034DE3}">
      <dgm:prSet/>
      <dgm:spPr/>
      <dgm:t>
        <a:bodyPr/>
        <a:lstStyle/>
        <a:p>
          <a:endParaRPr lang="en-US"/>
        </a:p>
      </dgm:t>
    </dgm:pt>
    <dgm:pt modelId="{5A5D2117-0DFA-D046-9A6C-1E6DD09B8EBC}" type="sibTrans" cxnId="{8AAEBA6E-7B89-684D-9FBF-BE9398034DE3}">
      <dgm:prSet/>
      <dgm:spPr/>
      <dgm:t>
        <a:bodyPr/>
        <a:lstStyle/>
        <a:p>
          <a:endParaRPr lang="en-US"/>
        </a:p>
      </dgm:t>
    </dgm:pt>
    <dgm:pt modelId="{556E3F3E-2F2C-E34C-9F5C-A3FE7CAB0BA2}">
      <dgm:prSet phldrT="[Text]"/>
      <dgm:spPr/>
      <dgm:t>
        <a:bodyPr/>
        <a:lstStyle/>
        <a:p>
          <a:r>
            <a:rPr lang="en-US" dirty="0" smtClean="0"/>
            <a:t>Directs the project.  Like a conductor: plan, directs, controls</a:t>
          </a:r>
          <a:endParaRPr lang="en-US" dirty="0"/>
        </a:p>
      </dgm:t>
    </dgm:pt>
    <dgm:pt modelId="{9870E5AE-A6CE-144E-8C55-2EEF345201A7}" type="parTrans" cxnId="{012E04D3-DAE7-6E4D-BA23-7E08E926738C}">
      <dgm:prSet/>
      <dgm:spPr/>
      <dgm:t>
        <a:bodyPr/>
        <a:lstStyle/>
        <a:p>
          <a:endParaRPr lang="en-US"/>
        </a:p>
      </dgm:t>
    </dgm:pt>
    <dgm:pt modelId="{24AB0569-E734-E545-9DA0-EF3ACA618CC4}" type="sibTrans" cxnId="{012E04D3-DAE7-6E4D-BA23-7E08E926738C}">
      <dgm:prSet/>
      <dgm:spPr/>
      <dgm:t>
        <a:bodyPr/>
        <a:lstStyle/>
        <a:p>
          <a:endParaRPr lang="en-US"/>
        </a:p>
      </dgm:t>
    </dgm:pt>
    <dgm:pt modelId="{D43D1615-D5B4-D241-8E94-17DAA81457DB}">
      <dgm:prSet phldrT="[Text]"/>
      <dgm:spPr/>
      <dgm:t>
        <a:bodyPr/>
        <a:lstStyle/>
        <a:p>
          <a:r>
            <a:rPr lang="en-US" dirty="0" smtClean="0"/>
            <a:t>Those who will use the deliverables</a:t>
          </a:r>
          <a:endParaRPr lang="en-US" dirty="0"/>
        </a:p>
      </dgm:t>
    </dgm:pt>
    <dgm:pt modelId="{354620CD-2C08-FC4A-9889-32FA983E45B9}" type="parTrans" cxnId="{F2C10C62-38FD-F640-BACB-AA66EEB7775F}">
      <dgm:prSet/>
      <dgm:spPr/>
      <dgm:t>
        <a:bodyPr/>
        <a:lstStyle/>
        <a:p>
          <a:endParaRPr lang="en-US"/>
        </a:p>
      </dgm:t>
    </dgm:pt>
    <dgm:pt modelId="{08C0BF76-51A3-0241-91D2-6CC40869B186}" type="sibTrans" cxnId="{F2C10C62-38FD-F640-BACB-AA66EEB7775F}">
      <dgm:prSet/>
      <dgm:spPr/>
      <dgm:t>
        <a:bodyPr/>
        <a:lstStyle/>
        <a:p>
          <a:endParaRPr lang="en-US"/>
        </a:p>
      </dgm:t>
    </dgm:pt>
    <dgm:pt modelId="{E30B374D-285E-B547-905F-D9EF82E65DE9}" type="pres">
      <dgm:prSet presAssocID="{59256498-4AEE-6947-8D1C-DE0402E8091A}" presName="linear" presStyleCnt="0">
        <dgm:presLayoutVars>
          <dgm:dir/>
          <dgm:animLvl val="lvl"/>
          <dgm:resizeHandles val="exact"/>
        </dgm:presLayoutVars>
      </dgm:prSet>
      <dgm:spPr/>
      <dgm:t>
        <a:bodyPr/>
        <a:lstStyle/>
        <a:p>
          <a:endParaRPr lang="en-CA"/>
        </a:p>
      </dgm:t>
    </dgm:pt>
    <dgm:pt modelId="{39BB872C-506A-8A47-A895-1CF9CD590A68}" type="pres">
      <dgm:prSet presAssocID="{8D85C906-66A1-3F4A-B6AF-CBF596FB95CC}" presName="parentLin" presStyleCnt="0"/>
      <dgm:spPr/>
    </dgm:pt>
    <dgm:pt modelId="{2D95D724-B1E1-FC40-BB9A-3C724DD01931}" type="pres">
      <dgm:prSet presAssocID="{8D85C906-66A1-3F4A-B6AF-CBF596FB95CC}" presName="parentLeftMargin" presStyleLbl="node1" presStyleIdx="0" presStyleCnt="4"/>
      <dgm:spPr/>
      <dgm:t>
        <a:bodyPr/>
        <a:lstStyle/>
        <a:p>
          <a:endParaRPr lang="en-CA"/>
        </a:p>
      </dgm:t>
    </dgm:pt>
    <dgm:pt modelId="{CE381462-CEB0-DA44-9BA6-F3D0C9F878A0}" type="pres">
      <dgm:prSet presAssocID="{8D85C906-66A1-3F4A-B6AF-CBF596FB95CC}" presName="parentText" presStyleLbl="node1" presStyleIdx="0" presStyleCnt="4">
        <dgm:presLayoutVars>
          <dgm:chMax val="0"/>
          <dgm:bulletEnabled val="1"/>
        </dgm:presLayoutVars>
      </dgm:prSet>
      <dgm:spPr/>
      <dgm:t>
        <a:bodyPr/>
        <a:lstStyle/>
        <a:p>
          <a:endParaRPr lang="en-US"/>
        </a:p>
      </dgm:t>
    </dgm:pt>
    <dgm:pt modelId="{9FC79833-6B5D-EE4B-BC0B-E36AD0500ACE}" type="pres">
      <dgm:prSet presAssocID="{8D85C906-66A1-3F4A-B6AF-CBF596FB95CC}" presName="negativeSpace" presStyleCnt="0"/>
      <dgm:spPr/>
    </dgm:pt>
    <dgm:pt modelId="{1ED264A1-A21E-B745-AE71-A48EC20FD231}" type="pres">
      <dgm:prSet presAssocID="{8D85C906-66A1-3F4A-B6AF-CBF596FB95CC}" presName="childText" presStyleLbl="conFgAcc1" presStyleIdx="0" presStyleCnt="4">
        <dgm:presLayoutVars>
          <dgm:bulletEnabled val="1"/>
        </dgm:presLayoutVars>
      </dgm:prSet>
      <dgm:spPr/>
      <dgm:t>
        <a:bodyPr/>
        <a:lstStyle/>
        <a:p>
          <a:endParaRPr lang="en-US"/>
        </a:p>
      </dgm:t>
    </dgm:pt>
    <dgm:pt modelId="{680E1AAB-723E-9D45-A3A4-BDB78E305C72}" type="pres">
      <dgm:prSet presAssocID="{D1300773-8C46-AF41-9B53-C95F721922CF}" presName="spaceBetweenRectangles" presStyleCnt="0"/>
      <dgm:spPr/>
    </dgm:pt>
    <dgm:pt modelId="{D266E39E-B83A-8240-BC1A-9885F1690066}" type="pres">
      <dgm:prSet presAssocID="{DF7FFF4C-9C16-9343-9C57-7756F265F705}" presName="parentLin" presStyleCnt="0"/>
      <dgm:spPr/>
    </dgm:pt>
    <dgm:pt modelId="{030E6C39-5AC9-2D4D-9293-3DF79FB9C8A1}" type="pres">
      <dgm:prSet presAssocID="{DF7FFF4C-9C16-9343-9C57-7756F265F705}" presName="parentLeftMargin" presStyleLbl="node1" presStyleIdx="0" presStyleCnt="4"/>
      <dgm:spPr/>
      <dgm:t>
        <a:bodyPr/>
        <a:lstStyle/>
        <a:p>
          <a:endParaRPr lang="en-CA"/>
        </a:p>
      </dgm:t>
    </dgm:pt>
    <dgm:pt modelId="{59D2468A-587E-3A46-8D0B-3EB8916D410D}" type="pres">
      <dgm:prSet presAssocID="{DF7FFF4C-9C16-9343-9C57-7756F265F705}" presName="parentText" presStyleLbl="node1" presStyleIdx="1" presStyleCnt="4">
        <dgm:presLayoutVars>
          <dgm:chMax val="0"/>
          <dgm:bulletEnabled val="1"/>
        </dgm:presLayoutVars>
      </dgm:prSet>
      <dgm:spPr/>
      <dgm:t>
        <a:bodyPr/>
        <a:lstStyle/>
        <a:p>
          <a:endParaRPr lang="en-US"/>
        </a:p>
      </dgm:t>
    </dgm:pt>
    <dgm:pt modelId="{15BBF259-31EE-4B49-BDD4-117CABF0231A}" type="pres">
      <dgm:prSet presAssocID="{DF7FFF4C-9C16-9343-9C57-7756F265F705}" presName="negativeSpace" presStyleCnt="0"/>
      <dgm:spPr/>
    </dgm:pt>
    <dgm:pt modelId="{1DB4B24C-E112-8943-B237-7252C091B0E2}" type="pres">
      <dgm:prSet presAssocID="{DF7FFF4C-9C16-9343-9C57-7756F265F705}" presName="childText" presStyleLbl="conFgAcc1" presStyleIdx="1" presStyleCnt="4">
        <dgm:presLayoutVars>
          <dgm:bulletEnabled val="1"/>
        </dgm:presLayoutVars>
      </dgm:prSet>
      <dgm:spPr/>
      <dgm:t>
        <a:bodyPr/>
        <a:lstStyle/>
        <a:p>
          <a:endParaRPr lang="en-US"/>
        </a:p>
      </dgm:t>
    </dgm:pt>
    <dgm:pt modelId="{46501747-A65A-7944-9120-F55E26E8DFDB}" type="pres">
      <dgm:prSet presAssocID="{0D0748C6-AB12-534A-84E1-ED3A4EE93F40}" presName="spaceBetweenRectangles" presStyleCnt="0"/>
      <dgm:spPr/>
    </dgm:pt>
    <dgm:pt modelId="{D2E56433-08B1-BA40-86CD-3FBC42A84135}" type="pres">
      <dgm:prSet presAssocID="{7A921409-4D73-2E4E-886D-4C18E9DBD90B}" presName="parentLin" presStyleCnt="0"/>
      <dgm:spPr/>
    </dgm:pt>
    <dgm:pt modelId="{DA13838A-B4AE-1348-BAD5-8CEB8B1FD521}" type="pres">
      <dgm:prSet presAssocID="{7A921409-4D73-2E4E-886D-4C18E9DBD90B}" presName="parentLeftMargin" presStyleLbl="node1" presStyleIdx="1" presStyleCnt="4"/>
      <dgm:spPr/>
      <dgm:t>
        <a:bodyPr/>
        <a:lstStyle/>
        <a:p>
          <a:endParaRPr lang="en-CA"/>
        </a:p>
      </dgm:t>
    </dgm:pt>
    <dgm:pt modelId="{25D5C7C4-4407-7B42-A5F7-82F8EACFDA96}" type="pres">
      <dgm:prSet presAssocID="{7A921409-4D73-2E4E-886D-4C18E9DBD90B}" presName="parentText" presStyleLbl="node1" presStyleIdx="2" presStyleCnt="4">
        <dgm:presLayoutVars>
          <dgm:chMax val="0"/>
          <dgm:bulletEnabled val="1"/>
        </dgm:presLayoutVars>
      </dgm:prSet>
      <dgm:spPr/>
      <dgm:t>
        <a:bodyPr/>
        <a:lstStyle/>
        <a:p>
          <a:endParaRPr lang="en-CA"/>
        </a:p>
      </dgm:t>
    </dgm:pt>
    <dgm:pt modelId="{B2ECF7A0-0EAF-764A-9B06-B2366D9B2878}" type="pres">
      <dgm:prSet presAssocID="{7A921409-4D73-2E4E-886D-4C18E9DBD90B}" presName="negativeSpace" presStyleCnt="0"/>
      <dgm:spPr/>
    </dgm:pt>
    <dgm:pt modelId="{CB19BC00-1BAD-A74F-804C-69D3C4F78E46}" type="pres">
      <dgm:prSet presAssocID="{7A921409-4D73-2E4E-886D-4C18E9DBD90B}" presName="childText" presStyleLbl="conFgAcc1" presStyleIdx="2" presStyleCnt="4">
        <dgm:presLayoutVars>
          <dgm:bulletEnabled val="1"/>
        </dgm:presLayoutVars>
      </dgm:prSet>
      <dgm:spPr/>
      <dgm:t>
        <a:bodyPr/>
        <a:lstStyle/>
        <a:p>
          <a:endParaRPr lang="en-US"/>
        </a:p>
      </dgm:t>
    </dgm:pt>
    <dgm:pt modelId="{CCCF5072-1650-4B4E-A411-D78878F4A718}" type="pres">
      <dgm:prSet presAssocID="{0948E058-B143-7445-871F-234E3ED29FA4}" presName="spaceBetweenRectangles" presStyleCnt="0"/>
      <dgm:spPr/>
    </dgm:pt>
    <dgm:pt modelId="{1BBDB9F7-3D8E-A046-A0C7-B84F50B74C97}" type="pres">
      <dgm:prSet presAssocID="{23691F58-D267-C540-B7F4-1B453950F5C2}" presName="parentLin" presStyleCnt="0"/>
      <dgm:spPr/>
    </dgm:pt>
    <dgm:pt modelId="{8DC67320-A201-4641-AF52-B8CA3AF9A7F9}" type="pres">
      <dgm:prSet presAssocID="{23691F58-D267-C540-B7F4-1B453950F5C2}" presName="parentLeftMargin" presStyleLbl="node1" presStyleIdx="2" presStyleCnt="4"/>
      <dgm:spPr/>
      <dgm:t>
        <a:bodyPr/>
        <a:lstStyle/>
        <a:p>
          <a:endParaRPr lang="en-CA"/>
        </a:p>
      </dgm:t>
    </dgm:pt>
    <dgm:pt modelId="{B8852685-01EB-654A-917E-E5844A1EB160}" type="pres">
      <dgm:prSet presAssocID="{23691F58-D267-C540-B7F4-1B453950F5C2}" presName="parentText" presStyleLbl="node1" presStyleIdx="3" presStyleCnt="4">
        <dgm:presLayoutVars>
          <dgm:chMax val="0"/>
          <dgm:bulletEnabled val="1"/>
        </dgm:presLayoutVars>
      </dgm:prSet>
      <dgm:spPr/>
      <dgm:t>
        <a:bodyPr/>
        <a:lstStyle/>
        <a:p>
          <a:endParaRPr lang="en-CA"/>
        </a:p>
      </dgm:t>
    </dgm:pt>
    <dgm:pt modelId="{F089F8DE-9650-C147-A359-5B54EF6184A2}" type="pres">
      <dgm:prSet presAssocID="{23691F58-D267-C540-B7F4-1B453950F5C2}" presName="negativeSpace" presStyleCnt="0"/>
      <dgm:spPr/>
    </dgm:pt>
    <dgm:pt modelId="{75A511DD-18D9-1747-860F-038826561ADE}" type="pres">
      <dgm:prSet presAssocID="{23691F58-D267-C540-B7F4-1B453950F5C2}" presName="childText" presStyleLbl="conFgAcc1" presStyleIdx="3" presStyleCnt="4">
        <dgm:presLayoutVars>
          <dgm:bulletEnabled val="1"/>
        </dgm:presLayoutVars>
      </dgm:prSet>
      <dgm:spPr/>
      <dgm:t>
        <a:bodyPr/>
        <a:lstStyle/>
        <a:p>
          <a:endParaRPr lang="en-US"/>
        </a:p>
      </dgm:t>
    </dgm:pt>
  </dgm:ptLst>
  <dgm:cxnLst>
    <dgm:cxn modelId="{DDEF0193-1C21-3149-B023-C68C6AA3C2A8}" srcId="{59256498-4AEE-6947-8D1C-DE0402E8091A}" destId="{8D85C906-66A1-3F4A-B6AF-CBF596FB95CC}" srcOrd="0" destOrd="0" parTransId="{9EB8A5EB-7252-B448-821C-28B7A09CDC10}" sibTransId="{D1300773-8C46-AF41-9B53-C95F721922CF}"/>
    <dgm:cxn modelId="{47F00990-797F-E645-B567-F5723EE0D18B}" type="presOf" srcId="{556E3F3E-2F2C-E34C-9F5C-A3FE7CAB0BA2}" destId="{CB19BC00-1BAD-A74F-804C-69D3C4F78E46}" srcOrd="0" destOrd="0" presId="urn:microsoft.com/office/officeart/2005/8/layout/list1"/>
    <dgm:cxn modelId="{194A1D22-192E-2C4B-8F5E-065BA82D87D2}" type="presOf" srcId="{59256498-4AEE-6947-8D1C-DE0402E8091A}" destId="{E30B374D-285E-B547-905F-D9EF82E65DE9}" srcOrd="0" destOrd="0" presId="urn:microsoft.com/office/officeart/2005/8/layout/list1"/>
    <dgm:cxn modelId="{F2C10C62-38FD-F640-BACB-AA66EEB7775F}" srcId="{23691F58-D267-C540-B7F4-1B453950F5C2}" destId="{D43D1615-D5B4-D241-8E94-17DAA81457DB}" srcOrd="0" destOrd="0" parTransId="{354620CD-2C08-FC4A-9889-32FA983E45B9}" sibTransId="{08C0BF76-51A3-0241-91D2-6CC40869B186}"/>
    <dgm:cxn modelId="{E2F08EC2-2782-DE45-80A2-6F5877FAF38D}" type="presOf" srcId="{7A921409-4D73-2E4E-886D-4C18E9DBD90B}" destId="{25D5C7C4-4407-7B42-A5F7-82F8EACFDA96}" srcOrd="1" destOrd="0" presId="urn:microsoft.com/office/officeart/2005/8/layout/list1"/>
    <dgm:cxn modelId="{C507E06A-B19E-7B4D-98A5-D968B1D53A6D}" type="presOf" srcId="{8D85C906-66A1-3F4A-B6AF-CBF596FB95CC}" destId="{2D95D724-B1E1-FC40-BB9A-3C724DD01931}" srcOrd="0" destOrd="0" presId="urn:microsoft.com/office/officeart/2005/8/layout/list1"/>
    <dgm:cxn modelId="{7472C704-B0AC-924B-81C2-A51BCA544925}" srcId="{59256498-4AEE-6947-8D1C-DE0402E8091A}" destId="{7A921409-4D73-2E4E-886D-4C18E9DBD90B}" srcOrd="2" destOrd="0" parTransId="{85B1398B-BD78-0B46-9726-D4BAF64372AD}" sibTransId="{0948E058-B143-7445-871F-234E3ED29FA4}"/>
    <dgm:cxn modelId="{5DD00D5F-061F-A843-9196-3862C5B7DF7F}" type="presOf" srcId="{D43D1615-D5B4-D241-8E94-17DAA81457DB}" destId="{75A511DD-18D9-1747-860F-038826561ADE}" srcOrd="0" destOrd="0" presId="urn:microsoft.com/office/officeart/2005/8/layout/list1"/>
    <dgm:cxn modelId="{CF06962D-402D-E142-A69D-B19C0E0F8CF1}" type="presOf" srcId="{9DCDC87D-93AB-4E4E-BD18-2E29A0600281}" destId="{1DB4B24C-E112-8943-B237-7252C091B0E2}" srcOrd="0" destOrd="0" presId="urn:microsoft.com/office/officeart/2005/8/layout/list1"/>
    <dgm:cxn modelId="{0ECCB738-7D1F-2841-8CE9-5E317C53834F}" type="presOf" srcId="{48544044-0CE5-C742-A4EB-3C11B22968BC}" destId="{1ED264A1-A21E-B745-AE71-A48EC20FD231}" srcOrd="0" destOrd="0" presId="urn:microsoft.com/office/officeart/2005/8/layout/list1"/>
    <dgm:cxn modelId="{D65E4600-C2DB-C447-8DAD-81E360664944}" type="presOf" srcId="{23691F58-D267-C540-B7F4-1B453950F5C2}" destId="{8DC67320-A201-4641-AF52-B8CA3AF9A7F9}" srcOrd="0" destOrd="0" presId="urn:microsoft.com/office/officeart/2005/8/layout/list1"/>
    <dgm:cxn modelId="{5D961306-10D1-7B49-BB8C-09C423CE4410}" type="presOf" srcId="{DF7FFF4C-9C16-9343-9C57-7756F265F705}" destId="{59D2468A-587E-3A46-8D0B-3EB8916D410D}" srcOrd="1" destOrd="0" presId="urn:microsoft.com/office/officeart/2005/8/layout/list1"/>
    <dgm:cxn modelId="{5EB10163-53C6-0A4F-8C52-BDB736D25F8C}" srcId="{8D85C906-66A1-3F4A-B6AF-CBF596FB95CC}" destId="{48544044-0CE5-C742-A4EB-3C11B22968BC}" srcOrd="0" destOrd="0" parTransId="{07D1FDE9-46B7-E742-A083-781318A8D753}" sibTransId="{B899AEBC-EE72-E44A-B8DD-EA44478198D8}"/>
    <dgm:cxn modelId="{012E04D3-DAE7-6E4D-BA23-7E08E926738C}" srcId="{7A921409-4D73-2E4E-886D-4C18E9DBD90B}" destId="{556E3F3E-2F2C-E34C-9F5C-A3FE7CAB0BA2}" srcOrd="0" destOrd="0" parTransId="{9870E5AE-A6CE-144E-8C55-2EEF345201A7}" sibTransId="{24AB0569-E734-E545-9DA0-EF3ACA618CC4}"/>
    <dgm:cxn modelId="{684C60DA-4922-E24D-BE6E-F1CECFD782DA}" srcId="{59256498-4AEE-6947-8D1C-DE0402E8091A}" destId="{DF7FFF4C-9C16-9343-9C57-7756F265F705}" srcOrd="1" destOrd="0" parTransId="{B4F0E322-8023-074A-84F5-54D6914E8472}" sibTransId="{0D0748C6-AB12-534A-84E1-ED3A4EE93F40}"/>
    <dgm:cxn modelId="{D09652C1-FBCC-AF44-9530-78D9923F8FA6}" srcId="{59256498-4AEE-6947-8D1C-DE0402E8091A}" destId="{23691F58-D267-C540-B7F4-1B453950F5C2}" srcOrd="3" destOrd="0" parTransId="{B7674736-4355-0D41-BDFC-6D150860DF0F}" sibTransId="{92508144-2EA5-C04B-BFB5-892F9A78FE3E}"/>
    <dgm:cxn modelId="{8AAEBA6E-7B89-684D-9FBF-BE9398034DE3}" srcId="{DF7FFF4C-9C16-9343-9C57-7756F265F705}" destId="{9DCDC87D-93AB-4E4E-BD18-2E29A0600281}" srcOrd="0" destOrd="0" parTransId="{B8C39E15-4076-F643-811B-17FB7886180A}" sibTransId="{5A5D2117-0DFA-D046-9A6C-1E6DD09B8EBC}"/>
    <dgm:cxn modelId="{0259D38F-19DE-2E45-8E86-D1B7A43BB36A}" type="presOf" srcId="{7A921409-4D73-2E4E-886D-4C18E9DBD90B}" destId="{DA13838A-B4AE-1348-BAD5-8CEB8B1FD521}" srcOrd="0" destOrd="0" presId="urn:microsoft.com/office/officeart/2005/8/layout/list1"/>
    <dgm:cxn modelId="{5B9FB724-C099-4A48-9936-C2F562A04E18}" type="presOf" srcId="{8D85C906-66A1-3F4A-B6AF-CBF596FB95CC}" destId="{CE381462-CEB0-DA44-9BA6-F3D0C9F878A0}" srcOrd="1" destOrd="0" presId="urn:microsoft.com/office/officeart/2005/8/layout/list1"/>
    <dgm:cxn modelId="{BEE519A9-BBE0-0B4B-9E3A-76E9FC3E5E15}" type="presOf" srcId="{DF7FFF4C-9C16-9343-9C57-7756F265F705}" destId="{030E6C39-5AC9-2D4D-9293-3DF79FB9C8A1}" srcOrd="0" destOrd="0" presId="urn:microsoft.com/office/officeart/2005/8/layout/list1"/>
    <dgm:cxn modelId="{A9EEDC20-175B-F946-83A2-646BC9CC19A8}" type="presOf" srcId="{23691F58-D267-C540-B7F4-1B453950F5C2}" destId="{B8852685-01EB-654A-917E-E5844A1EB160}" srcOrd="1" destOrd="0" presId="urn:microsoft.com/office/officeart/2005/8/layout/list1"/>
    <dgm:cxn modelId="{3A75A442-0C54-3442-B6E4-9F3BC34EEB13}" type="presParOf" srcId="{E30B374D-285E-B547-905F-D9EF82E65DE9}" destId="{39BB872C-506A-8A47-A895-1CF9CD590A68}" srcOrd="0" destOrd="0" presId="urn:microsoft.com/office/officeart/2005/8/layout/list1"/>
    <dgm:cxn modelId="{D2E69885-1E35-E043-A3F7-AA86C640B2DD}" type="presParOf" srcId="{39BB872C-506A-8A47-A895-1CF9CD590A68}" destId="{2D95D724-B1E1-FC40-BB9A-3C724DD01931}" srcOrd="0" destOrd="0" presId="urn:microsoft.com/office/officeart/2005/8/layout/list1"/>
    <dgm:cxn modelId="{100CB259-9E95-EF4E-8E2A-484BF7FF8E0C}" type="presParOf" srcId="{39BB872C-506A-8A47-A895-1CF9CD590A68}" destId="{CE381462-CEB0-DA44-9BA6-F3D0C9F878A0}" srcOrd="1" destOrd="0" presId="urn:microsoft.com/office/officeart/2005/8/layout/list1"/>
    <dgm:cxn modelId="{E8A9DFC3-9E6A-DF42-AF5C-13D9E1B25A92}" type="presParOf" srcId="{E30B374D-285E-B547-905F-D9EF82E65DE9}" destId="{9FC79833-6B5D-EE4B-BC0B-E36AD0500ACE}" srcOrd="1" destOrd="0" presId="urn:microsoft.com/office/officeart/2005/8/layout/list1"/>
    <dgm:cxn modelId="{5CF7B4ED-25A2-D74D-8079-FDD1DA059203}" type="presParOf" srcId="{E30B374D-285E-B547-905F-D9EF82E65DE9}" destId="{1ED264A1-A21E-B745-AE71-A48EC20FD231}" srcOrd="2" destOrd="0" presId="urn:microsoft.com/office/officeart/2005/8/layout/list1"/>
    <dgm:cxn modelId="{D11F8FDD-D316-314F-A6AC-0F8FCD7D4285}" type="presParOf" srcId="{E30B374D-285E-B547-905F-D9EF82E65DE9}" destId="{680E1AAB-723E-9D45-A3A4-BDB78E305C72}" srcOrd="3" destOrd="0" presId="urn:microsoft.com/office/officeart/2005/8/layout/list1"/>
    <dgm:cxn modelId="{7A014BB4-D8BE-4947-9FE0-A5EE9E393079}" type="presParOf" srcId="{E30B374D-285E-B547-905F-D9EF82E65DE9}" destId="{D266E39E-B83A-8240-BC1A-9885F1690066}" srcOrd="4" destOrd="0" presId="urn:microsoft.com/office/officeart/2005/8/layout/list1"/>
    <dgm:cxn modelId="{2E203C56-1CAC-5640-9034-F44931425649}" type="presParOf" srcId="{D266E39E-B83A-8240-BC1A-9885F1690066}" destId="{030E6C39-5AC9-2D4D-9293-3DF79FB9C8A1}" srcOrd="0" destOrd="0" presId="urn:microsoft.com/office/officeart/2005/8/layout/list1"/>
    <dgm:cxn modelId="{8BBFA2F7-849C-304B-A13F-E10478B35528}" type="presParOf" srcId="{D266E39E-B83A-8240-BC1A-9885F1690066}" destId="{59D2468A-587E-3A46-8D0B-3EB8916D410D}" srcOrd="1" destOrd="0" presId="urn:microsoft.com/office/officeart/2005/8/layout/list1"/>
    <dgm:cxn modelId="{E000885B-D617-A145-8ABD-F2D253D4F98A}" type="presParOf" srcId="{E30B374D-285E-B547-905F-D9EF82E65DE9}" destId="{15BBF259-31EE-4B49-BDD4-117CABF0231A}" srcOrd="5" destOrd="0" presId="urn:microsoft.com/office/officeart/2005/8/layout/list1"/>
    <dgm:cxn modelId="{FC6B5472-BF15-6D49-9A6A-D461D86C18D3}" type="presParOf" srcId="{E30B374D-285E-B547-905F-D9EF82E65DE9}" destId="{1DB4B24C-E112-8943-B237-7252C091B0E2}" srcOrd="6" destOrd="0" presId="urn:microsoft.com/office/officeart/2005/8/layout/list1"/>
    <dgm:cxn modelId="{074B6A44-44CF-B949-B207-539A5B71326B}" type="presParOf" srcId="{E30B374D-285E-B547-905F-D9EF82E65DE9}" destId="{46501747-A65A-7944-9120-F55E26E8DFDB}" srcOrd="7" destOrd="0" presId="urn:microsoft.com/office/officeart/2005/8/layout/list1"/>
    <dgm:cxn modelId="{5324719D-D404-E24B-926C-DB4B13DD61DF}" type="presParOf" srcId="{E30B374D-285E-B547-905F-D9EF82E65DE9}" destId="{D2E56433-08B1-BA40-86CD-3FBC42A84135}" srcOrd="8" destOrd="0" presId="urn:microsoft.com/office/officeart/2005/8/layout/list1"/>
    <dgm:cxn modelId="{1236B2E6-D026-9D47-A376-A2FD57F09CA1}" type="presParOf" srcId="{D2E56433-08B1-BA40-86CD-3FBC42A84135}" destId="{DA13838A-B4AE-1348-BAD5-8CEB8B1FD521}" srcOrd="0" destOrd="0" presId="urn:microsoft.com/office/officeart/2005/8/layout/list1"/>
    <dgm:cxn modelId="{42D1CF76-344F-F14D-B587-1645F24AD76F}" type="presParOf" srcId="{D2E56433-08B1-BA40-86CD-3FBC42A84135}" destId="{25D5C7C4-4407-7B42-A5F7-82F8EACFDA96}" srcOrd="1" destOrd="0" presId="urn:microsoft.com/office/officeart/2005/8/layout/list1"/>
    <dgm:cxn modelId="{8DABAD45-CDD6-9144-93AA-EFA12F56D1FC}" type="presParOf" srcId="{E30B374D-285E-B547-905F-D9EF82E65DE9}" destId="{B2ECF7A0-0EAF-764A-9B06-B2366D9B2878}" srcOrd="9" destOrd="0" presId="urn:microsoft.com/office/officeart/2005/8/layout/list1"/>
    <dgm:cxn modelId="{BAA771B0-0A14-6740-92F8-A2902E071A24}" type="presParOf" srcId="{E30B374D-285E-B547-905F-D9EF82E65DE9}" destId="{CB19BC00-1BAD-A74F-804C-69D3C4F78E46}" srcOrd="10" destOrd="0" presId="urn:microsoft.com/office/officeart/2005/8/layout/list1"/>
    <dgm:cxn modelId="{98EC3249-D562-E640-8254-74B9DC0C9267}" type="presParOf" srcId="{E30B374D-285E-B547-905F-D9EF82E65DE9}" destId="{CCCF5072-1650-4B4E-A411-D78878F4A718}" srcOrd="11" destOrd="0" presId="urn:microsoft.com/office/officeart/2005/8/layout/list1"/>
    <dgm:cxn modelId="{3675235E-01AE-D545-BD6B-CD63425F1853}" type="presParOf" srcId="{E30B374D-285E-B547-905F-D9EF82E65DE9}" destId="{1BBDB9F7-3D8E-A046-A0C7-B84F50B74C97}" srcOrd="12" destOrd="0" presId="urn:microsoft.com/office/officeart/2005/8/layout/list1"/>
    <dgm:cxn modelId="{DB6997DA-3E69-E14C-BD64-FE97EA3B5BFD}" type="presParOf" srcId="{1BBDB9F7-3D8E-A046-A0C7-B84F50B74C97}" destId="{8DC67320-A201-4641-AF52-B8CA3AF9A7F9}" srcOrd="0" destOrd="0" presId="urn:microsoft.com/office/officeart/2005/8/layout/list1"/>
    <dgm:cxn modelId="{5B7AF7AF-CA6B-FA4D-9607-9FE28A37A63A}" type="presParOf" srcId="{1BBDB9F7-3D8E-A046-A0C7-B84F50B74C97}" destId="{B8852685-01EB-654A-917E-E5844A1EB160}" srcOrd="1" destOrd="0" presId="urn:microsoft.com/office/officeart/2005/8/layout/list1"/>
    <dgm:cxn modelId="{C9AFBC3B-F7CD-2547-8425-B85FF34C72E7}" type="presParOf" srcId="{E30B374D-285E-B547-905F-D9EF82E65DE9}" destId="{F089F8DE-9650-C147-A359-5B54EF6184A2}" srcOrd="13" destOrd="0" presId="urn:microsoft.com/office/officeart/2005/8/layout/list1"/>
    <dgm:cxn modelId="{3B439E1D-6FC8-2941-A077-106C927973AF}" type="presParOf" srcId="{E30B374D-285E-B547-905F-D9EF82E65DE9}" destId="{75A511DD-18D9-1747-860F-038826561AD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02349-EEE5-CC4C-8CE9-A6F49BC91006}">
      <dsp:nvSpPr>
        <dsp:cNvPr id="0" name=""/>
        <dsp:cNvSpPr/>
      </dsp:nvSpPr>
      <dsp:spPr>
        <a:xfrm>
          <a:off x="0" y="967"/>
          <a:ext cx="8229600" cy="1801177"/>
        </a:xfrm>
        <a:prstGeom prst="rect">
          <a:avLst/>
        </a:prstGeom>
        <a:solidFill>
          <a:schemeClr val="accent2">
            <a:lumMod val="60000"/>
            <a:lumOff val="4000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shade val="80000"/>
              <a:hueOff val="0"/>
              <a:satOff val="0"/>
              <a:lumOff val="0"/>
              <a:alphaOff val="0"/>
              <a:tint val="100000"/>
              <a:shade val="100000"/>
              <a:hueMod val="100000"/>
              <a:satMod val="100000"/>
            </a:schemeClr>
          </a:contourClr>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Project Life Cycle</a:t>
          </a:r>
          <a:endParaRPr lang="en-US" sz="6500" kern="1200" dirty="0"/>
        </a:p>
      </dsp:txBody>
      <dsp:txXfrm>
        <a:off x="0" y="967"/>
        <a:ext cx="8229600" cy="1801177"/>
      </dsp:txXfrm>
    </dsp:sp>
    <dsp:sp modelId="{B6B52AE1-208C-A141-993D-9D157D6B5A9F}">
      <dsp:nvSpPr>
        <dsp:cNvPr id="0" name=""/>
        <dsp:cNvSpPr/>
      </dsp:nvSpPr>
      <dsp:spPr>
        <a:xfrm>
          <a:off x="0" y="5328506"/>
          <a:ext cx="2057399" cy="488090"/>
        </a:xfrm>
        <a:prstGeom prst="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Definition</a:t>
          </a:r>
          <a:endParaRPr lang="en-US" sz="2000" kern="1200" dirty="0"/>
        </a:p>
      </dsp:txBody>
      <dsp:txXfrm>
        <a:off x="0" y="5328506"/>
        <a:ext cx="2057399" cy="488090"/>
      </dsp:txXfrm>
    </dsp:sp>
    <dsp:sp modelId="{044B2172-24AD-8642-9E7C-41E24D23A8D0}">
      <dsp:nvSpPr>
        <dsp:cNvPr id="0" name=""/>
        <dsp:cNvSpPr/>
      </dsp:nvSpPr>
      <dsp:spPr>
        <a:xfrm>
          <a:off x="2057400" y="4462452"/>
          <a:ext cx="2057399" cy="903746"/>
        </a:xfrm>
        <a:prstGeom prst="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Planning</a:t>
          </a:r>
          <a:endParaRPr lang="en-US" sz="2300" kern="1200" dirty="0"/>
        </a:p>
      </dsp:txBody>
      <dsp:txXfrm>
        <a:off x="2057400" y="4462452"/>
        <a:ext cx="2057399" cy="903746"/>
      </dsp:txXfrm>
    </dsp:sp>
    <dsp:sp modelId="{3490BC8C-70A4-9044-8ECF-63DD5BE9D4BE}">
      <dsp:nvSpPr>
        <dsp:cNvPr id="0" name=""/>
        <dsp:cNvSpPr/>
      </dsp:nvSpPr>
      <dsp:spPr>
        <a:xfrm>
          <a:off x="4114800" y="2346802"/>
          <a:ext cx="2057399" cy="2124123"/>
        </a:xfrm>
        <a:prstGeom prst="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Execution</a:t>
          </a:r>
          <a:endParaRPr lang="en-US" sz="2300" kern="1200" dirty="0"/>
        </a:p>
      </dsp:txBody>
      <dsp:txXfrm>
        <a:off x="4114800" y="2346802"/>
        <a:ext cx="2057399" cy="2124123"/>
      </dsp:txXfrm>
    </dsp:sp>
    <dsp:sp modelId="{D586B1A8-F1D6-A846-8947-518E89285ADE}">
      <dsp:nvSpPr>
        <dsp:cNvPr id="0" name=""/>
        <dsp:cNvSpPr/>
      </dsp:nvSpPr>
      <dsp:spPr>
        <a:xfrm>
          <a:off x="6172199" y="1905501"/>
          <a:ext cx="2057399" cy="492969"/>
        </a:xfrm>
        <a:prstGeom prst="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Closure</a:t>
          </a:r>
          <a:endParaRPr lang="en-US" sz="2300" kern="1200" dirty="0"/>
        </a:p>
      </dsp:txBody>
      <dsp:txXfrm>
        <a:off x="6172199" y="1905501"/>
        <a:ext cx="2057399" cy="492969"/>
      </dsp:txXfrm>
    </dsp:sp>
    <dsp:sp modelId="{C77E4FB4-1B72-844A-B52F-5CCA83770B6F}">
      <dsp:nvSpPr>
        <dsp:cNvPr id="0" name=""/>
        <dsp:cNvSpPr/>
      </dsp:nvSpPr>
      <dsp:spPr>
        <a:xfrm>
          <a:off x="0" y="5864565"/>
          <a:ext cx="8229600" cy="45721"/>
        </a:xfrm>
        <a:prstGeom prst="rect">
          <a:avLst/>
        </a:prstGeom>
        <a:solidFill>
          <a:schemeClr val="accent1">
            <a:shade val="80000"/>
            <a:hueOff val="0"/>
            <a:satOff val="0"/>
            <a:lumOff val="0"/>
            <a:alphaOff val="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shade val="80000"/>
              <a:hueOff val="0"/>
              <a:satOff val="0"/>
              <a:lumOff val="0"/>
              <a:alphaOff val="0"/>
              <a:tint val="100000"/>
              <a:shade val="100000"/>
              <a:hueMod val="100000"/>
              <a:satMod val="100000"/>
            </a:schemeClr>
          </a:contourClr>
        </a:sp3d>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264A1-A21E-B745-AE71-A48EC20FD231}">
      <dsp:nvSpPr>
        <dsp:cNvPr id="0" name=""/>
        <dsp:cNvSpPr/>
      </dsp:nvSpPr>
      <dsp:spPr>
        <a:xfrm>
          <a:off x="0" y="342179"/>
          <a:ext cx="8229600"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Project idea and key parameters</a:t>
          </a:r>
          <a:endParaRPr lang="en-US" sz="2000" kern="1200" dirty="0"/>
        </a:p>
      </dsp:txBody>
      <dsp:txXfrm>
        <a:off x="0" y="342179"/>
        <a:ext cx="8229600" cy="834750"/>
      </dsp:txXfrm>
    </dsp:sp>
    <dsp:sp modelId="{CE381462-CEB0-DA44-9BA6-F3D0C9F878A0}">
      <dsp:nvSpPr>
        <dsp:cNvPr id="0" name=""/>
        <dsp:cNvSpPr/>
      </dsp:nvSpPr>
      <dsp:spPr>
        <a:xfrm>
          <a:off x="411480" y="46979"/>
          <a:ext cx="5760720" cy="590400"/>
        </a:xfrm>
        <a:prstGeom prst="round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kern="1200" dirty="0" smtClean="0"/>
            <a:t>Sponsor</a:t>
          </a:r>
          <a:endParaRPr lang="en-US" sz="2000" kern="1200" dirty="0"/>
        </a:p>
      </dsp:txBody>
      <dsp:txXfrm>
        <a:off x="440301" y="75800"/>
        <a:ext cx="5703078" cy="532758"/>
      </dsp:txXfrm>
    </dsp:sp>
    <dsp:sp modelId="{1DB4B24C-E112-8943-B237-7252C091B0E2}">
      <dsp:nvSpPr>
        <dsp:cNvPr id="0" name=""/>
        <dsp:cNvSpPr/>
      </dsp:nvSpPr>
      <dsp:spPr>
        <a:xfrm>
          <a:off x="0" y="1580130"/>
          <a:ext cx="8229600"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Project execution</a:t>
          </a:r>
          <a:endParaRPr lang="en-US" sz="2000" kern="1200" dirty="0"/>
        </a:p>
      </dsp:txBody>
      <dsp:txXfrm>
        <a:off x="0" y="1580130"/>
        <a:ext cx="8229600" cy="834750"/>
      </dsp:txXfrm>
    </dsp:sp>
    <dsp:sp modelId="{59D2468A-587E-3A46-8D0B-3EB8916D410D}">
      <dsp:nvSpPr>
        <dsp:cNvPr id="0" name=""/>
        <dsp:cNvSpPr/>
      </dsp:nvSpPr>
      <dsp:spPr>
        <a:xfrm>
          <a:off x="411480" y="1284929"/>
          <a:ext cx="5760720" cy="590400"/>
        </a:xfrm>
        <a:prstGeom prst="round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kern="1200" dirty="0" smtClean="0"/>
            <a:t>The  Project Team</a:t>
          </a:r>
          <a:endParaRPr lang="en-US" sz="2000" kern="1200" dirty="0"/>
        </a:p>
      </dsp:txBody>
      <dsp:txXfrm>
        <a:off x="440301" y="1313750"/>
        <a:ext cx="5703078" cy="532758"/>
      </dsp:txXfrm>
    </dsp:sp>
    <dsp:sp modelId="{CB19BC00-1BAD-A74F-804C-69D3C4F78E46}">
      <dsp:nvSpPr>
        <dsp:cNvPr id="0" name=""/>
        <dsp:cNvSpPr/>
      </dsp:nvSpPr>
      <dsp:spPr>
        <a:xfrm>
          <a:off x="0" y="2818080"/>
          <a:ext cx="8229600"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Directs the project.  Like a conductor: plan, directs, controls</a:t>
          </a:r>
          <a:endParaRPr lang="en-US" sz="2000" kern="1200" dirty="0"/>
        </a:p>
      </dsp:txBody>
      <dsp:txXfrm>
        <a:off x="0" y="2818080"/>
        <a:ext cx="8229600" cy="834750"/>
      </dsp:txXfrm>
    </dsp:sp>
    <dsp:sp modelId="{25D5C7C4-4407-7B42-A5F7-82F8EACFDA96}">
      <dsp:nvSpPr>
        <dsp:cNvPr id="0" name=""/>
        <dsp:cNvSpPr/>
      </dsp:nvSpPr>
      <dsp:spPr>
        <a:xfrm>
          <a:off x="411480" y="2522880"/>
          <a:ext cx="5760720" cy="590400"/>
        </a:xfrm>
        <a:prstGeom prst="round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kern="1200" dirty="0" smtClean="0"/>
            <a:t>Project Manager</a:t>
          </a:r>
          <a:endParaRPr lang="en-US" sz="2000" kern="1200" dirty="0"/>
        </a:p>
      </dsp:txBody>
      <dsp:txXfrm>
        <a:off x="440301" y="2551701"/>
        <a:ext cx="5703078" cy="532758"/>
      </dsp:txXfrm>
    </dsp:sp>
    <dsp:sp modelId="{75A511DD-18D9-1747-860F-038826561ADE}">
      <dsp:nvSpPr>
        <dsp:cNvPr id="0" name=""/>
        <dsp:cNvSpPr/>
      </dsp:nvSpPr>
      <dsp:spPr>
        <a:xfrm>
          <a:off x="0" y="4056030"/>
          <a:ext cx="8229600"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Those who will use the deliverables</a:t>
          </a:r>
          <a:endParaRPr lang="en-US" sz="2000" kern="1200" dirty="0"/>
        </a:p>
      </dsp:txBody>
      <dsp:txXfrm>
        <a:off x="0" y="4056030"/>
        <a:ext cx="8229600" cy="834750"/>
      </dsp:txXfrm>
    </dsp:sp>
    <dsp:sp modelId="{B8852685-01EB-654A-917E-E5844A1EB160}">
      <dsp:nvSpPr>
        <dsp:cNvPr id="0" name=""/>
        <dsp:cNvSpPr/>
      </dsp:nvSpPr>
      <dsp:spPr>
        <a:xfrm>
          <a:off x="411480" y="3760830"/>
          <a:ext cx="5760720" cy="590400"/>
        </a:xfrm>
        <a:prstGeom prst="roundRect">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kern="1200" dirty="0" smtClean="0"/>
            <a:t>End Users</a:t>
          </a:r>
          <a:endParaRPr lang="en-US" sz="2000" kern="1200" dirty="0"/>
        </a:p>
      </dsp:txBody>
      <dsp:txXfrm>
        <a:off x="440301" y="3789651"/>
        <a:ext cx="57030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fr-CA"/>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DD61431C-FF48-B64E-ACC7-D268C4BE066D}" type="datetimeFigureOut">
              <a:rPr lang="fr-CA" smtClean="0"/>
              <a:pPr/>
              <a:t>2017-02-14</a:t>
            </a:fld>
            <a:endParaRPr lang="fr-CA"/>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309" tIns="46154" rIns="92309" bIns="46154" rtlCol="0" anchor="ctr"/>
          <a:lstStyle/>
          <a:p>
            <a:endParaRPr lang="fr-CA"/>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fr-CA"/>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fr-CA"/>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48D89106-853E-CD42-BCAA-0A6A05E471EA}" type="slidenum">
              <a:rPr lang="fr-CA" smtClean="0"/>
              <a:pPr/>
              <a:t>‹#›</a:t>
            </a:fld>
            <a:endParaRPr lang="fr-CA"/>
          </a:p>
        </p:txBody>
      </p:sp>
    </p:spTree>
    <p:extLst>
      <p:ext uri="{BB962C8B-B14F-4D97-AF65-F5344CB8AC3E}">
        <p14:creationId xmlns:p14="http://schemas.microsoft.com/office/powerpoint/2010/main" val="3824222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Scope_(project_management)" TargetMode="External"/><Relationship Id="rId4" Type="http://schemas.openxmlformats.org/officeDocument/2006/relationships/hyperlink" Target="https://en.wikipedia.org/wiki/Project_tea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leadershipthoughts.com/goal-sett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leadershipthoughts.com/heart-of-change-john-kotter/"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1</a:t>
            </a:fld>
            <a:endParaRPr lang="fr-CA"/>
          </a:p>
        </p:txBody>
      </p:sp>
    </p:spTree>
    <p:extLst>
      <p:ext uri="{BB962C8B-B14F-4D97-AF65-F5344CB8AC3E}">
        <p14:creationId xmlns:p14="http://schemas.microsoft.com/office/powerpoint/2010/main" val="114262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10</a:t>
            </a:fld>
            <a:endParaRPr lang="fr-CA"/>
          </a:p>
        </p:txBody>
      </p:sp>
    </p:spTree>
    <p:extLst>
      <p:ext uri="{BB962C8B-B14F-4D97-AF65-F5344CB8AC3E}">
        <p14:creationId xmlns:p14="http://schemas.microsoft.com/office/powerpoint/2010/main" val="49329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project is </a:t>
            </a:r>
            <a:r>
              <a:rPr lang="en-CA" b="1" dirty="0"/>
              <a:t>temporary in that it has a defined beginning and end in time, and therefore defined scope and resources. And a project is unique in that it is not a routine operation, but a specific set of operations designed to accomplish a singular goal. So a project team often includes people who don’t usually work together – sometimes from different organizations and across multiple </a:t>
            </a:r>
            <a:r>
              <a:rPr lang="en-CA" b="1" dirty="0" err="1"/>
              <a:t>geographies.The</a:t>
            </a:r>
            <a:r>
              <a:rPr lang="en-CA" b="1" dirty="0"/>
              <a:t> development of software for an improved business process, the construction of a building or bridge, the relief effort after a natural disaster, the expansion of sales into a new geographic market — all are projects.</a:t>
            </a:r>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11</a:t>
            </a:fld>
            <a:endParaRPr lang="fr-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12</a:t>
            </a:fld>
            <a:endParaRPr lang="fr-CA"/>
          </a:p>
        </p:txBody>
      </p:sp>
    </p:spTree>
    <p:extLst>
      <p:ext uri="{BB962C8B-B14F-4D97-AF65-F5344CB8AC3E}">
        <p14:creationId xmlns:p14="http://schemas.microsoft.com/office/powerpoint/2010/main" val="245724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noProof="0" dirty="0" smtClean="0"/>
              <a:t>From WIKIPEDIA .. As good as any</a:t>
            </a:r>
          </a:p>
          <a:p>
            <a:endParaRPr lang="en-CA" noProof="0" dirty="0" smtClean="0"/>
          </a:p>
          <a:p>
            <a:r>
              <a:rPr lang="en-CA" dirty="0"/>
              <a:t>The </a:t>
            </a:r>
            <a:r>
              <a:rPr lang="en-CA" b="1" dirty="0"/>
              <a:t>Project Management Triangle (called also </a:t>
            </a:r>
            <a:r>
              <a:rPr lang="en-CA" b="1" i="1" dirty="0"/>
              <a:t>Triple Constraint or the Iron Triangle) is a model of the constraints of </a:t>
            </a:r>
            <a:r>
              <a:rPr lang="en-CA" b="1" i="1" dirty="0">
                <a:hlinkClick r:id="rId3"/>
              </a:rPr>
              <a:t>project management. It is a graphic aid where the three attributes show on the corners of the triangle to show opposition. It is useful to help with intentionally choosing project biases, or analyzing the goals of a project.</a:t>
            </a:r>
            <a:r>
              <a:rPr lang="en-CA" b="1" i="1" baseline="30000" dirty="0">
                <a:hlinkClick r:id="rId3"/>
              </a:rPr>
              <a:t>[1]</a:t>
            </a:r>
            <a:r>
              <a:rPr lang="en-CA" b="1" i="1" dirty="0">
                <a:hlinkClick r:id="rId3"/>
              </a:rPr>
              <a:t> It is used to illustrate that project management success is measured by the </a:t>
            </a:r>
            <a:r>
              <a:rPr lang="en-CA" b="1" i="1" dirty="0">
                <a:hlinkClick r:id="rId4"/>
              </a:rPr>
              <a:t>project team's ability to manage the project, so that the expected results are produced while managing time and cost.</a:t>
            </a:r>
            <a:r>
              <a:rPr lang="en-CA" b="1" i="1" baseline="30000" dirty="0">
                <a:hlinkClick r:id="rId4"/>
              </a:rPr>
              <a:t>[2][3][4]</a:t>
            </a:r>
            <a:r>
              <a:rPr lang="en-CA" b="1" i="1" dirty="0">
                <a:hlinkClick r:id="rId4"/>
              </a:rPr>
              <a:t>Like any human undertaking, projects need to be performed and delivered under certain constraints. Traditionally, these constraints have been listed as "</a:t>
            </a:r>
            <a:r>
              <a:rPr lang="en-CA" b="1" i="1" dirty="0">
                <a:hlinkClick r:id="rId5"/>
              </a:rPr>
              <a:t>scope" (features and quality), "time", and "cost".</a:t>
            </a:r>
            <a:r>
              <a:rPr lang="en-CA" b="1" i="1" baseline="30000" dirty="0">
                <a:hlinkClick r:id="rId5"/>
              </a:rPr>
              <a:t>[5]</a:t>
            </a:r>
            <a:r>
              <a:rPr lang="en-CA" b="1" i="1" dirty="0">
                <a:hlinkClick r:id="rId5"/>
              </a:rPr>
              <a:t> These are also referred to as the "Project Management Triangle," where each side represents a constraint. One side of the triangle cannot be changed without affecting the others. A further refinement of the constraints separates product "quality" or "performance" from scope, and turns quality into a fourth constraint.</a:t>
            </a:r>
            <a:endParaRPr lang="en-CA" noProof="0" dirty="0" smtClean="0"/>
          </a:p>
          <a:p>
            <a:endParaRPr lang="en-CA" noProof="0" dirty="0" smtClean="0"/>
          </a:p>
          <a:p>
            <a:endParaRPr lang="en-CA" noProof="0" dirty="0" smtClean="0"/>
          </a:p>
          <a:p>
            <a:r>
              <a:rPr lang="en-CA" dirty="0"/>
              <a:t>You are given the options of </a:t>
            </a:r>
            <a:r>
              <a:rPr lang="en-CA" i="1" dirty="0"/>
              <a:t>Fast, Good, and Cheap, and told to pick any two. Here Fast refers to the time required to deliver the product, Good is the quality of the final product, and Cheap refers to the total cost of designing and building the product. This triangle reflects the fact that the three properties of a project are interrelated, and it is not possible to optimize all three – one will always suffer. In other words, you have three </a:t>
            </a:r>
            <a:r>
              <a:rPr lang="en-CA" i="1" dirty="0" err="1"/>
              <a:t>options:Design</a:t>
            </a:r>
            <a:r>
              <a:rPr lang="en-CA" i="1" dirty="0"/>
              <a:t> something quickly and to a high standard, but then it will not be cheap. Design something quickly and cheaply, but it will not be of high quality. Design something with high quality and cheaply, but it will take a relatively longer time.</a:t>
            </a:r>
            <a:endParaRPr lang="en-CA" noProof="0" dirty="0" smtClean="0"/>
          </a:p>
          <a:p>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13</a:t>
            </a:fld>
            <a:endParaRPr lang="fr-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5603" y="4379595"/>
            <a:ext cx="6288934" cy="4149090"/>
          </a:xfrm>
        </p:spPr>
        <p:txBody>
          <a:bodyPr>
            <a:normAutofit fontScale="92500" lnSpcReduction="10000"/>
          </a:bodyPr>
          <a:lstStyle/>
          <a:p>
            <a:r>
              <a:rPr lang="en-CA" b="1" noProof="0" dirty="0" smtClean="0"/>
              <a:t>Integration</a:t>
            </a:r>
            <a:r>
              <a:rPr lang="en-CA" b="1" baseline="0" noProof="0" dirty="0" smtClean="0"/>
              <a:t> Management</a:t>
            </a:r>
          </a:p>
          <a:p>
            <a:r>
              <a:rPr lang="en-CA" baseline="0" noProof="0" dirty="0" smtClean="0"/>
              <a:t>Overall coordination of the project to ensure everything “comes together”.  Develop Project Charter and Project Management Plan, Direct and Manage Work, Monitor and Control Work, Integrated Change Management, Project Close Out.</a:t>
            </a:r>
          </a:p>
          <a:p>
            <a:r>
              <a:rPr lang="en-CA" b="1" baseline="0" noProof="0" dirty="0" smtClean="0"/>
              <a:t>Scope Management</a:t>
            </a:r>
          </a:p>
          <a:p>
            <a:r>
              <a:rPr lang="en-CA" baseline="0" noProof="0" dirty="0" smtClean="0"/>
              <a:t>Activities to ensure project includes all required work, and only required work.  Collect Requirements, Define Scope, Create WBS, Validate Scope (acceptance), Control Scope (change management).</a:t>
            </a:r>
          </a:p>
          <a:p>
            <a:r>
              <a:rPr lang="en-CA" b="1" baseline="0" noProof="0" dirty="0" smtClean="0"/>
              <a:t>Time Management</a:t>
            </a:r>
          </a:p>
          <a:p>
            <a:r>
              <a:rPr lang="en-CA" baseline="0" noProof="0" dirty="0" smtClean="0"/>
              <a:t>Ensure project completes on-time. Define Activities, Sequence Activities, Estimate Resources and Durations, Develop Schedule and Control Schedule.</a:t>
            </a:r>
          </a:p>
          <a:p>
            <a:r>
              <a:rPr lang="en-CA" b="1" baseline="0" noProof="0" dirty="0" smtClean="0"/>
              <a:t>Cost Management</a:t>
            </a:r>
          </a:p>
          <a:p>
            <a:r>
              <a:rPr lang="en-CA" baseline="0" noProof="0" dirty="0" smtClean="0"/>
              <a:t>Complete on-budget. Estimate costs, Determine Budget, Control Costs.</a:t>
            </a:r>
          </a:p>
          <a:p>
            <a:r>
              <a:rPr lang="en-CA" b="1" baseline="0" noProof="0" dirty="0" smtClean="0"/>
              <a:t>Quality Management</a:t>
            </a:r>
          </a:p>
          <a:p>
            <a:r>
              <a:rPr lang="en-CA" baseline="0" noProof="0" dirty="0" smtClean="0"/>
              <a:t>Quality Assurance and Control.  Includes continuous process improvement.</a:t>
            </a:r>
          </a:p>
          <a:p>
            <a:r>
              <a:rPr lang="en-CA" b="1" baseline="0" noProof="0" dirty="0" smtClean="0"/>
              <a:t>Human Resource Management</a:t>
            </a:r>
          </a:p>
          <a:p>
            <a:r>
              <a:rPr lang="en-CA" baseline="0" noProof="0" dirty="0" smtClean="0"/>
              <a:t>Get the right people and take care of them. Acquire Team, Develop Team, Manage Team.</a:t>
            </a:r>
          </a:p>
          <a:p>
            <a:r>
              <a:rPr lang="en-CA" b="1" baseline="0" noProof="0" dirty="0" smtClean="0"/>
              <a:t>Communications Management</a:t>
            </a:r>
          </a:p>
          <a:p>
            <a:r>
              <a:rPr lang="en-CA" baseline="0" noProof="0" dirty="0" smtClean="0"/>
              <a:t>Managing project information.  Manage Communications, Control Communications.</a:t>
            </a:r>
          </a:p>
          <a:p>
            <a:r>
              <a:rPr lang="en-CA" b="1" baseline="0" noProof="0" dirty="0" smtClean="0"/>
              <a:t>Risk Management</a:t>
            </a:r>
          </a:p>
          <a:p>
            <a:r>
              <a:rPr lang="en-CA" baseline="0" noProof="0" dirty="0" smtClean="0"/>
              <a:t>Increase likely hood and impact of positive events and decrease those for negative events. Identify Risks, Risk Analysis, Risk Response, Control Risks.</a:t>
            </a:r>
          </a:p>
          <a:p>
            <a:r>
              <a:rPr lang="en-CA" b="1" baseline="0" noProof="0" dirty="0" smtClean="0"/>
              <a:t>Procurement Management</a:t>
            </a:r>
          </a:p>
          <a:p>
            <a:r>
              <a:rPr lang="en-CA" baseline="0" noProof="0" dirty="0" smtClean="0"/>
              <a:t>Managing suppliers.  Conduct Procurements, Control Procurements.</a:t>
            </a:r>
          </a:p>
          <a:p>
            <a:r>
              <a:rPr lang="en-CA" b="1" baseline="0" noProof="0" dirty="0" smtClean="0"/>
              <a:t>Stakeholder Management</a:t>
            </a:r>
          </a:p>
          <a:p>
            <a:r>
              <a:rPr lang="en-CA" baseline="0" noProof="0" dirty="0" smtClean="0"/>
              <a:t>Requirements gathering and </a:t>
            </a:r>
            <a:r>
              <a:rPr lang="en-CA" dirty="0" smtClean="0"/>
              <a:t>validation., Managing expectations </a:t>
            </a:r>
            <a:endParaRPr lang="en-CA" baseline="0" noProof="0" dirty="0" smtClean="0"/>
          </a:p>
        </p:txBody>
      </p:sp>
      <p:sp>
        <p:nvSpPr>
          <p:cNvPr id="4" name="Slide Number Placeholder 3"/>
          <p:cNvSpPr>
            <a:spLocks noGrp="1"/>
          </p:cNvSpPr>
          <p:nvPr>
            <p:ph type="sldNum" sz="quarter" idx="10"/>
          </p:nvPr>
        </p:nvSpPr>
        <p:spPr/>
        <p:txBody>
          <a:bodyPr/>
          <a:lstStyle/>
          <a:p>
            <a:fld id="{48D89106-853E-CD42-BCAA-0A6A05E471EA}" type="slidenum">
              <a:rPr lang="fr-CA" smtClean="0"/>
              <a:pPr/>
              <a:t>14</a:t>
            </a:fld>
            <a:endParaRPr lang="fr-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noProof="0" dirty="0" smtClean="0"/>
              <a:t>SHOW THE ESTIMATED TIME FOR EACH PROJECT STAGES OF THE LIFE CYCLE.</a:t>
            </a:r>
          </a:p>
          <a:p>
            <a:r>
              <a:rPr lang="en-CA" noProof="0" dirty="0" smtClean="0"/>
              <a:t>NAMES VARRY FOR</a:t>
            </a:r>
            <a:r>
              <a:rPr lang="en-CA" baseline="0" noProof="0" dirty="0" smtClean="0"/>
              <a:t> EVERY BOOK – METHODOLOGY, BUT IT ALWAYS COMES BACK THE </a:t>
            </a:r>
            <a:r>
              <a:rPr lang="en-CA" baseline="0" noProof="0" dirty="0" err="1" smtClean="0"/>
              <a:t>THE</a:t>
            </a:r>
            <a:r>
              <a:rPr lang="en-CA" baseline="0" noProof="0" dirty="0" smtClean="0"/>
              <a:t> SAME</a:t>
            </a:r>
          </a:p>
          <a:p>
            <a:r>
              <a:rPr lang="en-CA" baseline="0" noProof="0" dirty="0" smtClean="0"/>
              <a:t>Typically takes a phased approach with off-ramps (go-no go decisions) after each phase.</a:t>
            </a:r>
            <a:endParaRPr lang="en-CA" noProof="0" dirty="0" smtClean="0"/>
          </a:p>
          <a:p>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15</a:t>
            </a:fld>
            <a:endParaRPr lang="fr-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GO THROUGH EACH</a:t>
            </a:r>
            <a:r>
              <a:rPr lang="fr-CA" baseline="0" dirty="0" smtClean="0"/>
              <a:t> STAGE TO TALK ABOUT THE SUB-PHASES.</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16</a:t>
            </a:fld>
            <a:endParaRPr lang="fr-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EXAMPLE</a:t>
            </a:r>
            <a:r>
              <a:rPr lang="fr-CA" baseline="0" dirty="0" smtClean="0"/>
              <a:t> – PUBLIC SERVICES PROJECT MANAGEMENT FRAMEWORK.</a:t>
            </a:r>
          </a:p>
          <a:p>
            <a:endParaRPr lang="fr-CA" baseline="0" dirty="0" smtClean="0"/>
          </a:p>
          <a:p>
            <a:r>
              <a:rPr lang="fr-CA" baseline="0" dirty="0" smtClean="0"/>
              <a:t>SHOW HOW THE PRINCIPLES STAY THE SAME.</a:t>
            </a:r>
          </a:p>
          <a:p>
            <a:endParaRPr lang="fr-CA" baseline="0" dirty="0" smtClean="0"/>
          </a:p>
          <a:p>
            <a:r>
              <a:rPr lang="fr-CA" baseline="0" dirty="0" smtClean="0"/>
              <a:t>HERE YOU CAN SEE THAT AT THE END OF EACH PHASE (LITTLE BOXES) THERE IS A DELIVERABLE.  IT FORCES PEOPLE TO MAKE DECISIONS AND ADVANCE</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17</a:t>
            </a:fld>
            <a:endParaRPr lang="fr-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18</a:t>
            </a:fld>
            <a:endParaRPr lang="fr-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800" dirty="0"/>
              <a:t>Look at the video.  Stop after 7 </a:t>
            </a:r>
            <a:r>
              <a:rPr lang="en-CA" sz="1800" dirty="0" err="1"/>
              <a:t>minuts</a:t>
            </a:r>
            <a:r>
              <a:rPr lang="en-CA" sz="1800" dirty="0"/>
              <a:t> … then it has advertisement for a software.</a:t>
            </a:r>
          </a:p>
          <a:p>
            <a:endParaRPr lang="en-CA" sz="1800" dirty="0"/>
          </a:p>
          <a:p>
            <a:r>
              <a:rPr lang="en-CA" sz="1800" dirty="0"/>
              <a:t>Parallels with rugby – team work (collaborate), short bursts, defined goal</a:t>
            </a:r>
            <a:endParaRPr lang="en-CA" sz="180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19</a:t>
            </a:fld>
            <a:endParaRPr lang="fr-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2</a:t>
            </a:fld>
            <a:endParaRPr lang="fr-CA"/>
          </a:p>
        </p:txBody>
      </p:sp>
    </p:spTree>
    <p:extLst>
      <p:ext uri="{BB962C8B-B14F-4D97-AF65-F5344CB8AC3E}">
        <p14:creationId xmlns:p14="http://schemas.microsoft.com/office/powerpoint/2010/main" val="343286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defTabSz="461543">
              <a:defRPr/>
            </a:pPr>
            <a:r>
              <a:rPr lang="en-US" sz="1400" b="1" dirty="0"/>
              <a:t>Scrum is just one of the many iterative and incremental agile software development method</a:t>
            </a:r>
            <a:r>
              <a:rPr lang="en-US" sz="1400" dirty="0"/>
              <a:t>. You can find here a very detailed description of the process. In the SCRUM methodology a sprint is the basic unit of development. Each sprint starts with a planning meeting, where the tasks for the sprint are identified and an estimated commitment for the sprint goal is made. A Sprint ends with a review or retrospective meeting where the progress is reviewed and lessons for the next sprint are identified. During each sprint, the team creates finished portions of a product. In the Agile methods each iteration involves a team working through a full software development cycle, including planning, requirements analysis, design, coding, unit testing, and acceptance testing when a working product is demonstrated to stakeholders. So if in a SCRUM sprint you perform all the software development phases (from requirement analysis to acceptance testing), and in my opinion you should, you can say SCRUM sprints correspond to AGILE iterations.</a:t>
            </a:r>
          </a:p>
          <a:p>
            <a:pPr defTabSz="461543">
              <a:defRPr/>
            </a:pPr>
            <a:endParaRPr lang="en-US" sz="1400" dirty="0"/>
          </a:p>
          <a:p>
            <a:pPr defTabSz="461543">
              <a:defRPr/>
            </a:pPr>
            <a:r>
              <a:rPr lang="en-US" sz="1400" dirty="0"/>
              <a:t>SCRUM originates from the sporting term rugby meaning: melee. Like this technical aspect of the game, the methodology requires its actors to be united in the accomplishment of a project, in achieving a goal. But just like in rugby, a melee is not a unique process. This is a part of the game that is often found to move the team forward.</a:t>
            </a:r>
          </a:p>
          <a:p>
            <a:pPr defTabSz="461543">
              <a:defRPr/>
            </a:pPr>
            <a:r>
              <a:rPr lang="en-US" sz="1400" dirty="0"/>
              <a:t>In the same concept SCRUM uses a procedure that we name iterative (We will speak of sprint to describe the iterations). Each iteration or sprint provides a functional part of product. In summary SCRUM is an agile process that produces the highest business value in the shortest time. In the SCRUM methodology, the business defines priorities. The development team organizes itself to determine the best way to produce the highest priority requirements (referred to as "bottom up"), Finally, at every sprint end, everyone has a decision-making power. The team will decide to deliver the product as is, or continue to improve the product on an additional iteration. If some are still wondering what SCRUM is for, here is a list of features: </a:t>
            </a:r>
          </a:p>
          <a:p>
            <a:pPr defTabSz="461543">
              <a:buFont typeface="Arial" pitchFamily="34" charset="0"/>
              <a:buChar char="•"/>
              <a:defRPr/>
            </a:pPr>
            <a:r>
              <a:rPr lang="en-US" sz="1400" dirty="0"/>
              <a:t>Iterative, related to incremental processes</a:t>
            </a:r>
          </a:p>
          <a:p>
            <a:pPr defTabSz="461543">
              <a:buFont typeface="Arial" pitchFamily="34" charset="0"/>
              <a:buChar char="•"/>
              <a:defRPr/>
            </a:pPr>
            <a:r>
              <a:rPr lang="en-US" sz="1400" dirty="0"/>
              <a:t>Team-based approach Made to develop products / applications requiring great adaptability </a:t>
            </a:r>
          </a:p>
          <a:p>
            <a:pPr defTabSz="461543">
              <a:buFont typeface="Arial" pitchFamily="34" charset="0"/>
              <a:buChar char="•"/>
              <a:defRPr/>
            </a:pPr>
            <a:r>
              <a:rPr lang="en-US" sz="1400" dirty="0"/>
              <a:t>Controlling chaos resulting from conflicts of interest and different needs</a:t>
            </a:r>
          </a:p>
          <a:p>
            <a:pPr defTabSz="461543">
              <a:buFont typeface="Arial" pitchFamily="34" charset="0"/>
              <a:buChar char="•"/>
              <a:defRPr/>
            </a:pPr>
            <a:r>
              <a:rPr lang="en-US" sz="1400" dirty="0"/>
              <a:t>Increase communication and maximize cooperation </a:t>
            </a:r>
          </a:p>
          <a:p>
            <a:pPr defTabSz="461543">
              <a:buFont typeface="Arial" pitchFamily="34" charset="0"/>
              <a:buChar char="•"/>
              <a:defRPr/>
            </a:pPr>
            <a:r>
              <a:rPr lang="en-US" sz="1400" dirty="0"/>
              <a:t>Protect the team from disruptive external elements A way to increase productivity</a:t>
            </a:r>
            <a:endParaRPr lang="fr-CA" sz="140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20</a:t>
            </a:fld>
            <a:endParaRPr lang="fr-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noProof="0" dirty="0" smtClean="0"/>
              <a:t>Clear,</a:t>
            </a:r>
            <a:r>
              <a:rPr lang="en-CA" baseline="0" noProof="0" dirty="0" smtClean="0"/>
              <a:t> concise and unambiguous communications is at the heart of requirements and scope management.  This graphic shows that in a team environment it is critical to get everyone on the same page.</a:t>
            </a:r>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21</a:t>
            </a:fld>
            <a:endParaRPr lang="fr-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22</a:t>
            </a:fld>
            <a:endParaRPr lang="fr-CA"/>
          </a:p>
        </p:txBody>
      </p:sp>
    </p:spTree>
    <p:extLst>
      <p:ext uri="{BB962C8B-B14F-4D97-AF65-F5344CB8AC3E}">
        <p14:creationId xmlns:p14="http://schemas.microsoft.com/office/powerpoint/2010/main" val="206868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23</a:t>
            </a:fld>
            <a:endParaRPr lang="fr-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24</a:t>
            </a:fld>
            <a:endParaRPr lang="fr-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noProof="0" dirty="0" smtClean="0"/>
              <a:t>It is important to separate the problem</a:t>
            </a:r>
            <a:r>
              <a:rPr lang="en-CA" baseline="0" noProof="0" dirty="0" smtClean="0"/>
              <a:t> domain from the solution for several reasons, for example:</a:t>
            </a:r>
          </a:p>
          <a:p>
            <a:pPr marL="230772" indent="-230772">
              <a:buAutoNum type="arabicPeriod"/>
            </a:pPr>
            <a:r>
              <a:rPr lang="en-CA" baseline="0" noProof="0" dirty="0" smtClean="0"/>
              <a:t>Need to speak the language of the target audience (users don’t know or care about technical details or complexity).</a:t>
            </a:r>
          </a:p>
          <a:p>
            <a:pPr marL="230772" indent="-230772">
              <a:buAutoNum type="arabicPeriod"/>
            </a:pPr>
            <a:r>
              <a:rPr lang="en-CA" baseline="0" noProof="0" dirty="0" smtClean="0"/>
              <a:t>There is always more than one way to solve a problem.  Making a clear separation helps avoid sub-optimal designs.</a:t>
            </a:r>
          </a:p>
          <a:p>
            <a:pPr marL="230772" indent="-230772">
              <a:buAutoNum type="arabicPeriod"/>
            </a:pPr>
            <a:r>
              <a:rPr lang="en-CA" baseline="0" noProof="0" dirty="0" smtClean="0"/>
              <a:t>The system requirements will often contain some margin in order to cope with uncertainties.</a:t>
            </a:r>
          </a:p>
          <a:p>
            <a:pPr marL="230772" indent="-230772"/>
            <a:endParaRPr lang="en-CA" baseline="0" noProof="0" dirty="0" smtClean="0"/>
          </a:p>
          <a:p>
            <a:pPr marL="230772" indent="-230772"/>
            <a:r>
              <a:rPr lang="en-CA" noProof="0" dirty="0" smtClean="0"/>
              <a:t>Poor Interface</a:t>
            </a:r>
            <a:r>
              <a:rPr lang="en-CA" baseline="0" noProof="0" dirty="0" smtClean="0"/>
              <a:t> requirements often lead to late discovery of incompatibilities.</a:t>
            </a:r>
          </a:p>
          <a:p>
            <a:pPr marL="230772" indent="-230772"/>
            <a:r>
              <a:rPr lang="en-CA" baseline="0" noProof="0" dirty="0" smtClean="0"/>
              <a:t>Verification (does the system meet the system requirements) and Validation (does the system meet the user requirements) requirements is how we prove we built the right thing.</a:t>
            </a:r>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25</a:t>
            </a:fld>
            <a:endParaRPr lang="fr-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26</a:t>
            </a:fld>
            <a:endParaRPr lang="fr-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traceability we can answer</a:t>
            </a:r>
            <a:r>
              <a:rPr lang="en-US" baseline="0" dirty="0" smtClean="0"/>
              <a:t> questions like:</a:t>
            </a:r>
          </a:p>
          <a:p>
            <a:pPr marL="230772" indent="-230772">
              <a:buAutoNum type="arabicPeriod"/>
            </a:pPr>
            <a:r>
              <a:rPr lang="en-US" baseline="0" dirty="0" smtClean="0"/>
              <a:t>If user requirement “A” changes, what test, system requirements, documentation, etc. will be impacted? What will that change cost?</a:t>
            </a:r>
          </a:p>
          <a:p>
            <a:pPr marL="230772" indent="-230772">
              <a:buAutoNum type="arabicPeriod"/>
            </a:pPr>
            <a:r>
              <a:rPr lang="en-US" baseline="0" dirty="0" smtClean="0"/>
              <a:t>If a unit test fails what is the impact on the user requirements? Do we have margin that can accommodate the failure?</a:t>
            </a:r>
          </a:p>
          <a:p>
            <a:pPr marL="230772" indent="-230772">
              <a:buAutoNum type="arabicPeriod"/>
            </a:pPr>
            <a:r>
              <a:rPr lang="en-US" baseline="0" dirty="0" smtClean="0"/>
              <a:t>Did we test everything?</a:t>
            </a:r>
          </a:p>
          <a:p>
            <a:pPr marL="230772" indent="-230772">
              <a:buAutoNum type="arabicPeriod"/>
            </a:pPr>
            <a:r>
              <a:rPr lang="en-US" baseline="0" dirty="0" smtClean="0"/>
              <a:t>Are we gold plating? (is there a true need for every system/component requirement)?</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27</a:t>
            </a:fld>
            <a:endParaRPr lang="fr-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Requirements define what the solution</a:t>
            </a:r>
            <a:r>
              <a:rPr lang="en-US" baseline="0" dirty="0" smtClean="0"/>
              <a:t> must do.  Scope defines what the project team must do.  They are closely related, but different.</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28</a:t>
            </a:fld>
            <a:endParaRPr lang="fr-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noProof="0" dirty="0" smtClean="0"/>
              <a:t>MAIN DELIVERABLE : WORK BREAKDOWN STRUCTURE</a:t>
            </a:r>
          </a:p>
          <a:p>
            <a:r>
              <a:rPr lang="en-CA" noProof="0" dirty="0" smtClean="0"/>
              <a:t>Project</a:t>
            </a:r>
            <a:r>
              <a:rPr lang="en-CA" baseline="0" noProof="0" dirty="0" smtClean="0"/>
              <a:t> Managers and Systems Engineers use hierarchical structures to cope with complexity.  You will see many « breakdown structures »: Work Breakdown, Equipment Breakdown, Organizational Breakdown, Requirements Breakdown, etc.</a:t>
            </a:r>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29</a:t>
            </a:fld>
            <a:endParaRPr lang="fr-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a:t>
            </a:fld>
            <a:endParaRPr lang="fr-CA"/>
          </a:p>
        </p:txBody>
      </p:sp>
    </p:spTree>
    <p:extLst>
      <p:ext uri="{BB962C8B-B14F-4D97-AF65-F5344CB8AC3E}">
        <p14:creationId xmlns:p14="http://schemas.microsoft.com/office/powerpoint/2010/main" val="1519456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A"/>
          </a:p>
        </p:txBody>
      </p:sp>
      <p:sp>
        <p:nvSpPr>
          <p:cNvPr id="4" name="Slide Number Placeholder 3"/>
          <p:cNvSpPr>
            <a:spLocks noGrp="1"/>
          </p:cNvSpPr>
          <p:nvPr>
            <p:ph type="sldNum" sz="quarter" idx="10"/>
          </p:nvPr>
        </p:nvSpPr>
        <p:spPr/>
        <p:txBody>
          <a:bodyPr/>
          <a:lstStyle/>
          <a:p>
            <a:fld id="{48D89106-853E-CD42-BCAA-0A6A05E471EA}" type="slidenum">
              <a:rPr lang="fr-CA" smtClean="0"/>
              <a:pPr/>
              <a:t>30</a:t>
            </a:fld>
            <a:endParaRPr lang="fr-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31</a:t>
            </a:fld>
            <a:endParaRPr lang="fr-CA"/>
          </a:p>
        </p:txBody>
      </p:sp>
    </p:spTree>
    <p:extLst>
      <p:ext uri="{BB962C8B-B14F-4D97-AF65-F5344CB8AC3E}">
        <p14:creationId xmlns:p14="http://schemas.microsoft.com/office/powerpoint/2010/main" val="1238832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32</a:t>
            </a:fld>
            <a:endParaRPr lang="fr-CA"/>
          </a:p>
        </p:txBody>
      </p:sp>
    </p:spTree>
    <p:extLst>
      <p:ext uri="{BB962C8B-B14F-4D97-AF65-F5344CB8AC3E}">
        <p14:creationId xmlns:p14="http://schemas.microsoft.com/office/powerpoint/2010/main" val="51779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33</a:t>
            </a:fld>
            <a:endParaRPr lang="fr-CA"/>
          </a:p>
        </p:txBody>
      </p:sp>
    </p:spTree>
    <p:extLst>
      <p:ext uri="{BB962C8B-B14F-4D97-AF65-F5344CB8AC3E}">
        <p14:creationId xmlns:p14="http://schemas.microsoft.com/office/powerpoint/2010/main" val="56116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34</a:t>
            </a:fld>
            <a:endParaRPr lang="fr-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35</a:t>
            </a:fld>
            <a:endParaRPr lang="fr-CA"/>
          </a:p>
        </p:txBody>
      </p:sp>
    </p:spTree>
    <p:extLst>
      <p:ext uri="{BB962C8B-B14F-4D97-AF65-F5344CB8AC3E}">
        <p14:creationId xmlns:p14="http://schemas.microsoft.com/office/powerpoint/2010/main" val="2432508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36</a:t>
            </a:fld>
            <a:endParaRPr lang="fr-CA"/>
          </a:p>
        </p:txBody>
      </p:sp>
    </p:spTree>
    <p:extLst>
      <p:ext uri="{BB962C8B-B14F-4D97-AF65-F5344CB8AC3E}">
        <p14:creationId xmlns:p14="http://schemas.microsoft.com/office/powerpoint/2010/main" val="597772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37</a:t>
            </a:fld>
            <a:endParaRPr lang="fr-CA"/>
          </a:p>
        </p:txBody>
      </p:sp>
    </p:spTree>
    <p:extLst>
      <p:ext uri="{BB962C8B-B14F-4D97-AF65-F5344CB8AC3E}">
        <p14:creationId xmlns:p14="http://schemas.microsoft.com/office/powerpoint/2010/main" val="186340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61543">
              <a:defRPr/>
            </a:pPr>
            <a:r>
              <a:rPr lang="en-US" dirty="0"/>
              <a:t>We can see the total effort on the left, our team velocity on the right. </a:t>
            </a:r>
          </a:p>
          <a:p>
            <a:pPr defTabSz="461543">
              <a:defRPr/>
            </a:pPr>
            <a:r>
              <a:rPr lang="en-US" dirty="0"/>
              <a:t>But look what else this simple graphs gives us.</a:t>
            </a:r>
          </a:p>
          <a:p>
            <a:pPr defTabSz="461543">
              <a:buFont typeface="Arial"/>
              <a:buChar char="•"/>
              <a:defRPr/>
            </a:pPr>
            <a:r>
              <a:rPr lang="en-US" dirty="0"/>
              <a:t>Work done each iteration</a:t>
            </a:r>
          </a:p>
          <a:p>
            <a:pPr defTabSz="461543">
              <a:buFont typeface="Arial"/>
              <a:buChar char="•"/>
              <a:defRPr/>
            </a:pPr>
            <a:r>
              <a:rPr lang="en-US" dirty="0"/>
              <a:t>Work remaining</a:t>
            </a:r>
          </a:p>
          <a:p>
            <a:pPr defTabSz="461543">
              <a:buFont typeface="Arial"/>
              <a:buChar char="•"/>
              <a:defRPr/>
            </a:pPr>
            <a:r>
              <a:rPr lang="en-US" dirty="0"/>
              <a:t>Work done so far</a:t>
            </a:r>
          </a:p>
          <a:p>
            <a:pPr defTabSz="461543">
              <a:buFont typeface="Arial"/>
              <a:buChar char="•"/>
              <a:defRPr/>
            </a:pPr>
            <a:r>
              <a:rPr lang="en-US" dirty="0"/>
              <a:t>When we can expect to be done</a:t>
            </a:r>
          </a:p>
          <a:p>
            <a:pPr defTabSz="461543">
              <a:defRPr/>
            </a:pPr>
            <a:r>
              <a:rPr lang="en-US" dirty="0"/>
              <a:t>All this from one graph!</a:t>
            </a:r>
          </a:p>
          <a:p>
            <a:pPr defTabSz="461543">
              <a:defRPr/>
            </a:pPr>
            <a:endParaRPr lang="en-US" dirty="0"/>
          </a:p>
          <a:p>
            <a:pPr defTabSz="461543">
              <a:defRPr/>
            </a:pPr>
            <a:r>
              <a:rPr lang="en-US" b="1" dirty="0" err="1"/>
              <a:t>Burndowns</a:t>
            </a:r>
            <a:r>
              <a:rPr lang="en-US" b="1" dirty="0"/>
              <a:t> are great because they:</a:t>
            </a:r>
          </a:p>
          <a:p>
            <a:pPr defTabSz="461543">
              <a:buFont typeface="Arial"/>
              <a:buChar char="•"/>
              <a:defRPr/>
            </a:pPr>
            <a:r>
              <a:rPr lang="en-US" b="1" dirty="0"/>
              <a:t>Make the reality of the project clear.</a:t>
            </a:r>
          </a:p>
          <a:p>
            <a:pPr defTabSz="461543">
              <a:buFont typeface="Arial"/>
              <a:buChar char="•"/>
              <a:defRPr/>
            </a:pPr>
            <a:r>
              <a:rPr lang="en-US" b="1" dirty="0"/>
              <a:t>Show the impact of decisions.</a:t>
            </a:r>
          </a:p>
          <a:p>
            <a:pPr defTabSz="461543">
              <a:buFont typeface="Arial"/>
              <a:buChar char="•"/>
              <a:defRPr/>
            </a:pPr>
            <a:r>
              <a:rPr lang="en-US" b="1" dirty="0"/>
              <a:t>Warn you early if things aren't going according to plan.</a:t>
            </a:r>
          </a:p>
          <a:p>
            <a:pPr defTabSz="461543">
              <a:buFont typeface="Arial"/>
              <a:buChar char="•"/>
              <a:defRPr/>
            </a:pPr>
            <a:r>
              <a:rPr lang="en-US" b="1" dirty="0"/>
              <a:t>Get rid of all the wishful thinking around dates.</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38</a:t>
            </a:fld>
            <a:endParaRPr lang="fr-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39</a:t>
            </a:fld>
            <a:endParaRPr lang="fr-CA"/>
          </a:p>
        </p:txBody>
      </p:sp>
    </p:spTree>
    <p:extLst>
      <p:ext uri="{BB962C8B-B14F-4D97-AF65-F5344CB8AC3E}">
        <p14:creationId xmlns:p14="http://schemas.microsoft.com/office/powerpoint/2010/main" val="2587209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CA" dirty="0"/>
              <a:t>From Leadership Thoughts .com</a:t>
            </a:r>
          </a:p>
          <a:p>
            <a:r>
              <a:rPr lang="en-CA" b="1" dirty="0"/>
              <a:t>Operations Management </a:t>
            </a:r>
            <a:r>
              <a:rPr lang="en-CA" dirty="0"/>
              <a:t>is an ongoing organisational function that performs activities to produce products or supply services. For instance, production operations, manufacturing, IT service management, and accounting operations. Furthermore, operations are permanent endeavours that produce repetitive outputs. Resources are assigned to do the same tasks according to operating procedures and policy.</a:t>
            </a:r>
          </a:p>
          <a:p>
            <a:r>
              <a:rPr lang="en-CA" b="1" dirty="0"/>
              <a:t>Project Management</a:t>
            </a:r>
          </a:p>
          <a:p>
            <a:r>
              <a:rPr lang="en-CA" dirty="0"/>
              <a:t>In contrast, projects are temporary and help the business to meet </a:t>
            </a:r>
            <a:r>
              <a:rPr lang="en-CA" dirty="0">
                <a:hlinkClick r:id="rId3"/>
              </a:rPr>
              <a:t>organisational goals and to respond quickly and easily to the external environment. Organisations </a:t>
            </a:r>
            <a:r>
              <a:rPr lang="en-CA" dirty="0">
                <a:hlinkClick r:id="rId4"/>
              </a:rPr>
              <a:t>use projects to change operations, products and services to meet business need, gain competitive advantage and respond to new markets.</a:t>
            </a:r>
            <a:endParaRPr lang="en-CA" dirty="0"/>
          </a:p>
          <a:p>
            <a:endParaRPr lang="en-CA" dirty="0"/>
          </a:p>
          <a:p>
            <a:r>
              <a:rPr lang="en-CA" dirty="0"/>
              <a:t>Also related are Program Management and Product Management.  Both apply the methods and concepts of project management within a larger context.</a:t>
            </a:r>
          </a:p>
          <a:p>
            <a:r>
              <a:rPr lang="en-CA" b="1" dirty="0"/>
              <a:t>Program Management</a:t>
            </a:r>
          </a:p>
          <a:p>
            <a:r>
              <a:rPr lang="en-CA" dirty="0"/>
              <a:t>For very large endeavors (a program), the work is often decomposed into a number of projects.  Each project may be executed by a different part of the organization or by different organizations.  The Apollo program to land a man on the moon is an example.  There were multiple launches (Apollo 1, 2, ...), each was a sub-program that split into projects and divided amongst subcontractors.</a:t>
            </a:r>
          </a:p>
          <a:p>
            <a:r>
              <a:rPr lang="en-CA" b="1" dirty="0"/>
              <a:t>Product Management</a:t>
            </a:r>
          </a:p>
          <a:p>
            <a:r>
              <a:rPr lang="en-CA" dirty="0"/>
              <a:t>The management of the evolution of a product, from conception to retirement, is known as Product Management.  Each release of the product is managed as a separate project, but the overall evolution of the product is considered during planning.  A backlog of defects and enhancements to be made is maintained and prioritized for implementation by the product manager.  Each release implements a subset of the backlog within the context of a project.</a:t>
            </a:r>
          </a:p>
          <a:p>
            <a:endParaRPr lang="en-CA" noProof="0"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4</a:t>
            </a:fld>
            <a:endParaRPr lang="fr-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40</a:t>
            </a:fld>
            <a:endParaRPr lang="fr-CA"/>
          </a:p>
        </p:txBody>
      </p:sp>
    </p:spTree>
    <p:extLst>
      <p:ext uri="{BB962C8B-B14F-4D97-AF65-F5344CB8AC3E}">
        <p14:creationId xmlns:p14="http://schemas.microsoft.com/office/powerpoint/2010/main" val="351453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41</a:t>
            </a:fld>
            <a:endParaRPr lang="fr-CA"/>
          </a:p>
        </p:txBody>
      </p:sp>
    </p:spTree>
    <p:extLst>
      <p:ext uri="{BB962C8B-B14F-4D97-AF65-F5344CB8AC3E}">
        <p14:creationId xmlns:p14="http://schemas.microsoft.com/office/powerpoint/2010/main" val="391960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DO</a:t>
            </a:r>
            <a:r>
              <a:rPr lang="fr-CA" baseline="0" dirty="0" smtClean="0"/>
              <a:t> YOU SEE THE BEGINNING AND THE END ?</a:t>
            </a:r>
          </a:p>
          <a:p>
            <a:endParaRPr lang="fr-CA" baseline="0" dirty="0" smtClean="0"/>
          </a:p>
          <a:p>
            <a:r>
              <a:rPr lang="fr-CA" baseline="0" dirty="0" smtClean="0"/>
              <a:t>WITHOUT MANAGEMENT THIS IS WHAT WORK CAN LOOK LIKE!</a:t>
            </a:r>
            <a:endParaRPr lang="fr-CA" dirty="0"/>
          </a:p>
        </p:txBody>
      </p:sp>
      <p:sp>
        <p:nvSpPr>
          <p:cNvPr id="4" name="Slide Number Placeholder 3"/>
          <p:cNvSpPr>
            <a:spLocks noGrp="1"/>
          </p:cNvSpPr>
          <p:nvPr>
            <p:ph type="sldNum" sz="quarter" idx="10"/>
          </p:nvPr>
        </p:nvSpPr>
        <p:spPr/>
        <p:txBody>
          <a:bodyPr/>
          <a:lstStyle/>
          <a:p>
            <a:fld id="{48D89106-853E-CD42-BCAA-0A6A05E471EA}" type="slidenum">
              <a:rPr lang="fr-CA" smtClean="0"/>
              <a:pPr/>
              <a:t>5</a:t>
            </a:fld>
            <a:endParaRPr lang="fr-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6</a:t>
            </a:fld>
            <a:endParaRPr lang="fr-CA"/>
          </a:p>
        </p:txBody>
      </p:sp>
    </p:spTree>
    <p:extLst>
      <p:ext uri="{BB962C8B-B14F-4D97-AF65-F5344CB8AC3E}">
        <p14:creationId xmlns:p14="http://schemas.microsoft.com/office/powerpoint/2010/main" val="109939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7</a:t>
            </a:fld>
            <a:endParaRPr lang="fr-CA"/>
          </a:p>
        </p:txBody>
      </p:sp>
    </p:spTree>
    <p:extLst>
      <p:ext uri="{BB962C8B-B14F-4D97-AF65-F5344CB8AC3E}">
        <p14:creationId xmlns:p14="http://schemas.microsoft.com/office/powerpoint/2010/main" val="164827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8</a:t>
            </a:fld>
            <a:endParaRPr lang="fr-CA"/>
          </a:p>
        </p:txBody>
      </p:sp>
    </p:spTree>
    <p:extLst>
      <p:ext uri="{BB962C8B-B14F-4D97-AF65-F5344CB8AC3E}">
        <p14:creationId xmlns:p14="http://schemas.microsoft.com/office/powerpoint/2010/main" val="245447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48D89106-853E-CD42-BCAA-0A6A05E471EA}" type="slidenum">
              <a:rPr lang="fr-CA" smtClean="0"/>
              <a:pPr/>
              <a:t>9</a:t>
            </a:fld>
            <a:endParaRPr lang="fr-CA"/>
          </a:p>
        </p:txBody>
      </p:sp>
    </p:spTree>
    <p:extLst>
      <p:ext uri="{BB962C8B-B14F-4D97-AF65-F5344CB8AC3E}">
        <p14:creationId xmlns:p14="http://schemas.microsoft.com/office/powerpoint/2010/main" val="4258455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fr-CA"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CA"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8AB35F86-53E6-C94D-9CF5-9EAE602B6361}" type="datetimeFigureOut">
              <a:rPr lang="fr-CA" smtClean="0"/>
              <a:pPr/>
              <a:t>2017-02-14</a:t>
            </a:fld>
            <a:endParaRPr lang="fr-CA"/>
          </a:p>
        </p:txBody>
      </p:sp>
      <p:sp>
        <p:nvSpPr>
          <p:cNvPr id="17" name="Footer Placeholder 16"/>
          <p:cNvSpPr>
            <a:spLocks noGrp="1"/>
          </p:cNvSpPr>
          <p:nvPr>
            <p:ph type="ftr" sz="quarter" idx="11"/>
          </p:nvPr>
        </p:nvSpPr>
        <p:spPr>
          <a:xfrm>
            <a:off x="2898648" y="6355080"/>
            <a:ext cx="3474720" cy="365760"/>
          </a:xfrm>
        </p:spPr>
        <p:txBody>
          <a:bodyPr/>
          <a:lstStyle/>
          <a:p>
            <a:endParaRPr lang="fr-CA"/>
          </a:p>
        </p:txBody>
      </p:sp>
      <p:sp>
        <p:nvSpPr>
          <p:cNvPr id="29" name="Slide Number Placeholder 28"/>
          <p:cNvSpPr>
            <a:spLocks noGrp="1"/>
          </p:cNvSpPr>
          <p:nvPr>
            <p:ph type="sldNum" sz="quarter" idx="12"/>
          </p:nvPr>
        </p:nvSpPr>
        <p:spPr>
          <a:xfrm>
            <a:off x="1216152" y="6355080"/>
            <a:ext cx="1219200" cy="365760"/>
          </a:xfrm>
        </p:spPr>
        <p:txBody>
          <a:bodyPr/>
          <a:lstStyle/>
          <a:p>
            <a:fld id="{BD1BD9F9-3E14-DD48-AF34-8E460D7909F9}" type="slidenum">
              <a:rPr lang="fr-CA" smtClean="0"/>
              <a:pPr/>
              <a:t>‹#›</a:t>
            </a:fld>
            <a:endParaRPr lang="fr-CA"/>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CA"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
        <p:nvSpPr>
          <p:cNvPr id="4" name="Date Placeholder 3"/>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D1BD9F9-3E14-DD48-AF34-8E460D7909F9}"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fr-CA"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
        <p:nvSpPr>
          <p:cNvPr id="4" name="Date Placeholder 3"/>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D1BD9F9-3E14-DD48-AF34-8E460D7909F9}" type="slidenum">
              <a:rPr lang="fr-CA" smtClean="0"/>
              <a:pPr/>
              <a:t>‹#›</a:t>
            </a:fld>
            <a:endParaRPr lang="fr-CA"/>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CA" smtClean="0"/>
              <a:t>Click to edit Master title style</a:t>
            </a:r>
            <a:endParaRPr kumimoji="0" lang="en-US"/>
          </a:p>
        </p:txBody>
      </p:sp>
      <p:sp>
        <p:nvSpPr>
          <p:cNvPr id="4" name="Date Placeholder 3"/>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D1BD9F9-3E14-DD48-AF34-8E460D7909F9}" type="slidenum">
              <a:rPr lang="fr-CA" smtClean="0"/>
              <a:pPr/>
              <a:t>‹#›</a:t>
            </a:fld>
            <a:endParaRPr lang="fr-CA"/>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fr-CA"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CA"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8AB35F86-53E6-C94D-9CF5-9EAE602B6361}" type="datetimeFigureOut">
              <a:rPr lang="fr-CA" smtClean="0"/>
              <a:pPr/>
              <a:t>2017-02-14</a:t>
            </a:fld>
            <a:endParaRPr lang="fr-CA"/>
          </a:p>
        </p:txBody>
      </p:sp>
      <p:sp>
        <p:nvSpPr>
          <p:cNvPr id="5" name="Footer Placeholder 4"/>
          <p:cNvSpPr>
            <a:spLocks noGrp="1"/>
          </p:cNvSpPr>
          <p:nvPr>
            <p:ph type="ftr" sz="quarter" idx="11"/>
          </p:nvPr>
        </p:nvSpPr>
        <p:spPr>
          <a:xfrm>
            <a:off x="2898648" y="6355080"/>
            <a:ext cx="3474720" cy="365760"/>
          </a:xfrm>
        </p:spPr>
        <p:txBody>
          <a:bodyPr/>
          <a:lstStyle/>
          <a:p>
            <a:endParaRPr lang="fr-CA"/>
          </a:p>
        </p:txBody>
      </p:sp>
      <p:sp>
        <p:nvSpPr>
          <p:cNvPr id="6" name="Slide Number Placeholder 5"/>
          <p:cNvSpPr>
            <a:spLocks noGrp="1"/>
          </p:cNvSpPr>
          <p:nvPr>
            <p:ph type="sldNum" sz="quarter" idx="12"/>
          </p:nvPr>
        </p:nvSpPr>
        <p:spPr>
          <a:xfrm>
            <a:off x="1069848" y="6355080"/>
            <a:ext cx="1520952" cy="365760"/>
          </a:xfrm>
        </p:spPr>
        <p:txBody>
          <a:bodyPr/>
          <a:lstStyle/>
          <a:p>
            <a:fld id="{BD1BD9F9-3E14-DD48-AF34-8E460D7909F9}" type="slidenum">
              <a:rPr lang="fr-CA" smtClean="0"/>
              <a:pPr/>
              <a:t>‹#›</a:t>
            </a:fld>
            <a:endParaRPr lang="fr-CA"/>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fr-CA" smtClean="0"/>
              <a:t>Click to edit Master title style</a:t>
            </a:r>
            <a:endParaRPr kumimoji="0" lang="en-US"/>
          </a:p>
        </p:txBody>
      </p:sp>
      <p:sp>
        <p:nvSpPr>
          <p:cNvPr id="5" name="Date Placeholder 4"/>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D1BD9F9-3E14-DD48-AF34-8E460D7909F9}" type="slidenum">
              <a:rPr lang="fr-CA" smtClean="0"/>
              <a:pPr/>
              <a:t>‹#›</a:t>
            </a:fld>
            <a:endParaRPr lang="fr-CA"/>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fr-CA"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CA"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CA" smtClean="0"/>
              <a:t>Click to edit Master text styles</a:t>
            </a:r>
          </a:p>
        </p:txBody>
      </p:sp>
      <p:sp>
        <p:nvSpPr>
          <p:cNvPr id="7" name="Date Placeholder 6"/>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BD1BD9F9-3E14-DD48-AF34-8E460D7909F9}" type="slidenum">
              <a:rPr lang="fr-CA" smtClean="0"/>
              <a:pPr/>
              <a:t>‹#›</a:t>
            </a:fld>
            <a:endParaRPr lang="fr-CA"/>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fr-CA" smtClean="0"/>
              <a:t>Click to edit Master title style</a:t>
            </a:r>
            <a:endParaRPr kumimoji="0" lang="en-US"/>
          </a:p>
        </p:txBody>
      </p:sp>
      <p:sp>
        <p:nvSpPr>
          <p:cNvPr id="3" name="Date Placeholder 2"/>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BD1BD9F9-3E14-DD48-AF34-8E460D7909F9}" type="slidenum">
              <a:rPr lang="fr-CA" smtClean="0"/>
              <a:pPr/>
              <a:t>‹#›</a:t>
            </a:fld>
            <a:endParaRPr lang="fr-CA"/>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BD1BD9F9-3E14-DD48-AF34-8E460D7909F9}" type="slidenum">
              <a:rPr lang="fr-CA" smtClean="0"/>
              <a:pPr/>
              <a:t>‹#›</a:t>
            </a:fld>
            <a:endParaRPr lang="fr-CA"/>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fr-CA"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fr-CA" smtClean="0"/>
              <a:t>Click to edit Master text styles</a:t>
            </a:r>
          </a:p>
        </p:txBody>
      </p:sp>
      <p:sp>
        <p:nvSpPr>
          <p:cNvPr id="5" name="Date Placeholder 4"/>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D1BD9F9-3E14-DD48-AF34-8E460D7909F9}" type="slidenum">
              <a:rPr lang="fr-CA" smtClean="0"/>
              <a:pPr/>
              <a:t>‹#›</a:t>
            </a:fld>
            <a:endParaRPr lang="fr-CA"/>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fr-CA" smtClean="0"/>
              <a:t>Click to edit Master text styles</a:t>
            </a:r>
          </a:p>
          <a:p>
            <a:pPr lvl="1" eaLnBrk="1" latinLnBrk="0" hangingPunct="1"/>
            <a:r>
              <a:rPr lang="fr-CA" smtClean="0"/>
              <a:t>Second level</a:t>
            </a:r>
          </a:p>
          <a:p>
            <a:pPr lvl="2" eaLnBrk="1" latinLnBrk="0" hangingPunct="1"/>
            <a:r>
              <a:rPr lang="fr-CA" smtClean="0"/>
              <a:t>Third level</a:t>
            </a:r>
          </a:p>
          <a:p>
            <a:pPr lvl="3" eaLnBrk="1" latinLnBrk="0" hangingPunct="1"/>
            <a:r>
              <a:rPr lang="fr-CA" smtClean="0"/>
              <a:t>Fourth level</a:t>
            </a:r>
          </a:p>
          <a:p>
            <a:pPr lvl="4" eaLnBrk="1" latinLnBrk="0" hangingPunct="1"/>
            <a:r>
              <a:rPr lang="fr-CA"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fr-CA"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fr-CA"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fr-CA" smtClean="0"/>
              <a:t>Click to edit Master text styles</a:t>
            </a:r>
          </a:p>
        </p:txBody>
      </p:sp>
      <p:sp>
        <p:nvSpPr>
          <p:cNvPr id="5" name="Date Placeholder 4"/>
          <p:cNvSpPr>
            <a:spLocks noGrp="1"/>
          </p:cNvSpPr>
          <p:nvPr>
            <p:ph type="dt" sz="half" idx="10"/>
          </p:nvPr>
        </p:nvSpPr>
        <p:spPr/>
        <p:txBody>
          <a:bodyPr/>
          <a:lstStyle/>
          <a:p>
            <a:fld id="{8AB35F86-53E6-C94D-9CF5-9EAE602B6361}" type="datetimeFigureOut">
              <a:rPr lang="fr-CA" smtClean="0"/>
              <a:pPr/>
              <a:t>2017-02-14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D1BD9F9-3E14-DD48-AF34-8E460D7909F9}" type="slidenum">
              <a:rPr lang="fr-CA" smtClean="0"/>
              <a:pPr/>
              <a:t>‹#›</a:t>
            </a:fld>
            <a:endParaRPr lang="fr-CA"/>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fr-CA"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fr-CA" smtClean="0"/>
              <a:t>Click to edit Master text styles</a:t>
            </a:r>
          </a:p>
          <a:p>
            <a:pPr lvl="1" eaLnBrk="1" latinLnBrk="0" hangingPunct="1"/>
            <a:r>
              <a:rPr kumimoji="0" lang="fr-CA" smtClean="0"/>
              <a:t>Second level</a:t>
            </a:r>
          </a:p>
          <a:p>
            <a:pPr lvl="2" eaLnBrk="1" latinLnBrk="0" hangingPunct="1"/>
            <a:r>
              <a:rPr kumimoji="0" lang="fr-CA" smtClean="0"/>
              <a:t>Third level</a:t>
            </a:r>
          </a:p>
          <a:p>
            <a:pPr lvl="3" eaLnBrk="1" latinLnBrk="0" hangingPunct="1"/>
            <a:r>
              <a:rPr kumimoji="0" lang="fr-CA" smtClean="0"/>
              <a:t>Fourth level</a:t>
            </a:r>
          </a:p>
          <a:p>
            <a:pPr lvl="4" eaLnBrk="1" latinLnBrk="0" hangingPunct="1"/>
            <a:r>
              <a:rPr kumimoji="0" lang="fr-CA"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8AB35F86-53E6-C94D-9CF5-9EAE602B6361}" type="datetimeFigureOut">
              <a:rPr lang="fr-CA" smtClean="0"/>
              <a:pPr/>
              <a:t>2017-02-14</a:t>
            </a:fld>
            <a:endParaRPr lang="fr-CA"/>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fr-CA"/>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BD1BD9F9-3E14-DD48-AF34-8E460D7909F9}" type="slidenum">
              <a:rPr lang="fr-CA" smtClean="0"/>
              <a:pPr/>
              <a:t>‹#›</a:t>
            </a:fld>
            <a:endParaRPr lang="fr-CA"/>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d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www.youtube.com/user/axosof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pmi.org/learning/featured-topics/scop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edge.papercutpm.com/scope-management-vs-requirements-managemen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ki/File:SimpleAONwDrag3.p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mi.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99751"/>
            <a:ext cx="6858000" cy="1238849"/>
          </a:xfrm>
        </p:spPr>
        <p:txBody>
          <a:bodyPr>
            <a:normAutofit fontScale="90000"/>
          </a:bodyPr>
          <a:lstStyle/>
          <a:p>
            <a:r>
              <a:rPr lang="fr-CA" dirty="0" smtClean="0"/>
              <a:t/>
            </a:r>
            <a:br>
              <a:rPr lang="fr-CA" dirty="0" smtClean="0"/>
            </a:br>
            <a:r>
              <a:rPr lang="fr-CA" dirty="0" smtClean="0"/>
              <a:t>Engineering and IT Management</a:t>
            </a:r>
            <a:br>
              <a:rPr lang="fr-CA" dirty="0" smtClean="0"/>
            </a:br>
            <a:r>
              <a:rPr lang="fr-CA" sz="2667" dirty="0" smtClean="0"/>
              <a:t>Professional Practice course (2911)  </a:t>
            </a:r>
            <a:endParaRPr lang="fr-CA" sz="2667" dirty="0"/>
          </a:p>
        </p:txBody>
      </p:sp>
      <p:sp>
        <p:nvSpPr>
          <p:cNvPr id="3" name="Subtitle 2"/>
          <p:cNvSpPr>
            <a:spLocks noGrp="1"/>
          </p:cNvSpPr>
          <p:nvPr>
            <p:ph type="body" idx="1"/>
          </p:nvPr>
        </p:nvSpPr>
        <p:spPr/>
        <p:txBody>
          <a:bodyPr>
            <a:normAutofit/>
          </a:bodyPr>
          <a:lstStyle/>
          <a:p>
            <a:r>
              <a:rPr lang="fr-CA" dirty="0" smtClean="0"/>
              <a:t>Claude D’Amours, </a:t>
            </a:r>
            <a:r>
              <a:rPr lang="fr-CA" dirty="0" err="1" smtClean="0"/>
              <a:t>B.A.Sc</a:t>
            </a:r>
            <a:r>
              <a:rPr lang="fr-CA" dirty="0" smtClean="0"/>
              <a:t>., M.A.Sc., Ph.D., </a:t>
            </a:r>
            <a:r>
              <a:rPr lang="fr-CA" dirty="0" err="1" smtClean="0"/>
              <a:t>P.Eng</a:t>
            </a:r>
            <a:endParaRPr lang="fr-CA" dirty="0" smtClean="0"/>
          </a:p>
          <a:p>
            <a:endParaRPr lang="fr-CA"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1</a:t>
            </a:fld>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Domains of projects in engineering and IT</a:t>
            </a:r>
            <a:endParaRPr lang="en-AU" dirty="0"/>
          </a:p>
        </p:txBody>
      </p:sp>
      <p:sp>
        <p:nvSpPr>
          <p:cNvPr id="3" name="Content Placeholder 2"/>
          <p:cNvSpPr>
            <a:spLocks noGrp="1"/>
          </p:cNvSpPr>
          <p:nvPr>
            <p:ph idx="1"/>
          </p:nvPr>
        </p:nvSpPr>
        <p:spPr/>
        <p:txBody>
          <a:bodyPr/>
          <a:lstStyle/>
          <a:p>
            <a:r>
              <a:rPr lang="en-AU" dirty="0" smtClean="0"/>
              <a:t>Projects in engineering and IT include:</a:t>
            </a:r>
          </a:p>
          <a:p>
            <a:pPr lvl="1"/>
            <a:r>
              <a:rPr lang="en-AU" dirty="0" smtClean="0"/>
              <a:t>Research</a:t>
            </a:r>
          </a:p>
          <a:p>
            <a:pPr lvl="1"/>
            <a:r>
              <a:rPr lang="en-AU" dirty="0" smtClean="0"/>
              <a:t>Marketing</a:t>
            </a:r>
          </a:p>
          <a:p>
            <a:pPr lvl="1"/>
            <a:r>
              <a:rPr lang="en-AU" dirty="0" smtClean="0"/>
              <a:t>Development</a:t>
            </a:r>
          </a:p>
          <a:p>
            <a:pPr lvl="1"/>
            <a:r>
              <a:rPr lang="en-AU" dirty="0" smtClean="0"/>
              <a:t>Manufacturing</a:t>
            </a:r>
          </a:p>
          <a:p>
            <a:pPr lvl="1"/>
            <a:r>
              <a:rPr lang="en-AU" dirty="0" smtClean="0"/>
              <a:t>Sales</a:t>
            </a:r>
          </a:p>
          <a:p>
            <a:pPr lvl="1"/>
            <a:r>
              <a:rPr lang="en-AU" dirty="0" smtClean="0"/>
              <a:t>Maintenance</a:t>
            </a:r>
            <a:endParaRPr lang="en-AU"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74BD3CAA-9BB4-4469-B89B-B752DC5A8F83}" type="slidenum">
              <a:rPr lang="fr-FR" smtClean="0"/>
              <a:pPr/>
              <a:t>10</a:t>
            </a:fld>
            <a:endParaRPr lang="fr-FR" dirty="0"/>
          </a:p>
        </p:txBody>
      </p:sp>
    </p:spTree>
    <p:extLst>
      <p:ext uri="{BB962C8B-B14F-4D97-AF65-F5344CB8AC3E}">
        <p14:creationId xmlns:p14="http://schemas.microsoft.com/office/powerpoint/2010/main" val="4028206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Definition of a projet</a:t>
            </a:r>
            <a:endParaRPr lang="en-CA"/>
          </a:p>
        </p:txBody>
      </p:sp>
      <p:sp>
        <p:nvSpPr>
          <p:cNvPr id="3" name="Content Placeholder 2"/>
          <p:cNvSpPr>
            <a:spLocks noGrp="1"/>
          </p:cNvSpPr>
          <p:nvPr>
            <p:ph idx="1"/>
          </p:nvPr>
        </p:nvSpPr>
        <p:spPr/>
        <p:txBody>
          <a:bodyPr>
            <a:normAutofit/>
          </a:bodyPr>
          <a:lstStyle/>
          <a:p>
            <a:pPr marL="68580" indent="0">
              <a:buNone/>
            </a:pPr>
            <a:r>
              <a:rPr lang="en-CA" smtClean="0"/>
              <a:t>« A project is temporary in that it has a defined beginning and end in time, and therefore defined scope and resources. » - PMBOK</a:t>
            </a:r>
          </a:p>
          <a:p>
            <a:pPr marL="68580" indent="0">
              <a:buNone/>
            </a:pPr>
            <a:endParaRPr lang="en-CA" smtClean="0"/>
          </a:p>
          <a:p>
            <a:r>
              <a:rPr lang="en-CA" smtClean="0"/>
              <a:t>Unique</a:t>
            </a:r>
          </a:p>
          <a:p>
            <a:r>
              <a:rPr lang="en-CA" smtClean="0"/>
              <a:t>Limited time</a:t>
            </a:r>
          </a:p>
          <a:p>
            <a:r>
              <a:rPr lang="en-CA" smtClean="0"/>
              <a:t>Limited resources</a:t>
            </a:r>
          </a:p>
          <a:p>
            <a:r>
              <a:rPr lang="en-CA" smtClean="0"/>
              <a:t>Specific Team</a:t>
            </a:r>
          </a:p>
          <a:p>
            <a:r>
              <a:rPr lang="en-CA" smtClean="0"/>
              <a:t>Planned and controlled</a:t>
            </a:r>
          </a:p>
          <a:p>
            <a:r>
              <a:rPr lang="en-CA" smtClean="0"/>
              <a:t>Specific deliverables</a:t>
            </a:r>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EA706D6-B0DA-4769-9A15-EFB165A06320}" type="slidenum">
              <a:rPr lang="en-CA" smtClean="0"/>
              <a:pPr/>
              <a:t>11</a:t>
            </a:fld>
            <a:endParaRPr lang="en-CA"/>
          </a:p>
        </p:txBody>
      </p:sp>
    </p:spTree>
    <p:extLst>
      <p:ext uri="{BB962C8B-B14F-4D97-AF65-F5344CB8AC3E}">
        <p14:creationId xmlns:p14="http://schemas.microsoft.com/office/powerpoint/2010/main" val="4094677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mtClean="0"/>
              <a:t>Definition of Project Management</a:t>
            </a:r>
            <a:endParaRPr lang="en-CA"/>
          </a:p>
        </p:txBody>
      </p:sp>
      <p:sp>
        <p:nvSpPr>
          <p:cNvPr id="3" name="Content Placeholder 2"/>
          <p:cNvSpPr>
            <a:spLocks noGrp="1"/>
          </p:cNvSpPr>
          <p:nvPr>
            <p:ph idx="1"/>
          </p:nvPr>
        </p:nvSpPr>
        <p:spPr/>
        <p:txBody>
          <a:bodyPr>
            <a:normAutofit/>
          </a:bodyPr>
          <a:lstStyle/>
          <a:p>
            <a:pPr marL="68580" indent="0">
              <a:buNone/>
            </a:pPr>
            <a:r>
              <a:rPr lang="en-CA" smtClean="0"/>
              <a:t>«</a:t>
            </a:r>
            <a:r>
              <a:rPr lang="en-CA" sz="2800" smtClean="0">
                <a:solidFill>
                  <a:srgbClr val="2A3339"/>
                </a:solidFill>
                <a:latin typeface="font000000001e5118dd"/>
              </a:rPr>
              <a:t>Project management, then, is the application of knowledge, skills, tools, and techniques to project activities to meet the project requirements.</a:t>
            </a:r>
            <a:r>
              <a:rPr lang="en-CA" smtClean="0"/>
              <a:t>» - PMBOK</a:t>
            </a:r>
          </a:p>
          <a:p>
            <a:r>
              <a:rPr lang="en-CA" smtClean="0"/>
              <a:t>Manage equilibrium </a:t>
            </a:r>
          </a:p>
          <a:p>
            <a:pPr lvl="1"/>
            <a:r>
              <a:rPr lang="en-CA" smtClean="0"/>
              <a:t>Scope , Time, Cost, Quality</a:t>
            </a:r>
          </a:p>
          <a:p>
            <a:pPr lvl="1"/>
            <a:r>
              <a:rPr lang="en-CA" smtClean="0"/>
              <a:t>Requirements</a:t>
            </a:r>
          </a:p>
          <a:p>
            <a:pPr lvl="1"/>
            <a:r>
              <a:rPr lang="en-CA" smtClean="0"/>
              <a:t>Expectations</a:t>
            </a:r>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3EA755E-7DD0-4E50-B1CF-EB03E21F79E5}" type="slidenum">
              <a:rPr lang="en-CA" smtClean="0"/>
              <a:pPr/>
              <a:t>12</a:t>
            </a:fld>
            <a:endParaRPr lang="en-CA"/>
          </a:p>
        </p:txBody>
      </p:sp>
    </p:spTree>
    <p:extLst>
      <p:ext uri="{BB962C8B-B14F-4D97-AF65-F5344CB8AC3E}">
        <p14:creationId xmlns:p14="http://schemas.microsoft.com/office/powerpoint/2010/main" val="429231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Constraints Triangle</a:t>
            </a:r>
            <a:endParaRPr lang="en-CA"/>
          </a:p>
        </p:txBody>
      </p:sp>
      <p:sp>
        <p:nvSpPr>
          <p:cNvPr id="7" name="Isosceles Triangle 6"/>
          <p:cNvSpPr/>
          <p:nvPr/>
        </p:nvSpPr>
        <p:spPr>
          <a:xfrm>
            <a:off x="2294468" y="2159000"/>
            <a:ext cx="3979333" cy="326813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ectangle 10"/>
          <p:cNvSpPr/>
          <p:nvPr/>
        </p:nvSpPr>
        <p:spPr>
          <a:xfrm>
            <a:off x="6273801" y="4682066"/>
            <a:ext cx="2226732" cy="74506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8" algn="ctr"/>
            <a:r>
              <a:rPr lang="en-CA" sz="3200" smtClean="0">
                <a:solidFill>
                  <a:srgbClr val="404040"/>
                </a:solidFill>
              </a:rPr>
              <a:t>COSTS</a:t>
            </a:r>
          </a:p>
        </p:txBody>
      </p:sp>
      <p:sp>
        <p:nvSpPr>
          <p:cNvPr id="12" name="Rectangle 11"/>
          <p:cNvSpPr/>
          <p:nvPr/>
        </p:nvSpPr>
        <p:spPr>
          <a:xfrm>
            <a:off x="457200" y="4682066"/>
            <a:ext cx="1837268" cy="74506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8" algn="ctr"/>
            <a:r>
              <a:rPr lang="en-CA" sz="3200" smtClean="0">
                <a:solidFill>
                  <a:srgbClr val="404040"/>
                </a:solidFill>
              </a:rPr>
              <a:t>TIME</a:t>
            </a:r>
          </a:p>
        </p:txBody>
      </p:sp>
      <p:sp>
        <p:nvSpPr>
          <p:cNvPr id="13" name="Rectangle 12"/>
          <p:cNvSpPr/>
          <p:nvPr/>
        </p:nvSpPr>
        <p:spPr>
          <a:xfrm>
            <a:off x="3225797" y="1413933"/>
            <a:ext cx="2116672" cy="74506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8" algn="ctr"/>
            <a:r>
              <a:rPr lang="en-CA" sz="3200" dirty="0" smtClean="0">
                <a:solidFill>
                  <a:srgbClr val="404040"/>
                </a:solidFill>
              </a:rPr>
              <a:t>SCOPE</a:t>
            </a:r>
          </a:p>
          <a:p>
            <a:pPr marL="0" lvl="8" algn="ctr"/>
            <a:r>
              <a:rPr lang="en-CA" dirty="0" smtClean="0">
                <a:solidFill>
                  <a:srgbClr val="404040"/>
                </a:solidFill>
              </a:rPr>
              <a:t>(features &amp; quality)</a:t>
            </a:r>
          </a:p>
        </p:txBody>
      </p:sp>
      <p:sp>
        <p:nvSpPr>
          <p:cNvPr id="8" name="Slide Number Placeholder 4"/>
          <p:cNvSpPr>
            <a:spLocks noGrp="1"/>
          </p:cNvSpPr>
          <p:nvPr>
            <p:ph type="sldNum" sz="quarter" idx="12"/>
          </p:nvPr>
        </p:nvSpPr>
        <p:spPr>
          <a:xfrm>
            <a:off x="612648" y="6356350"/>
            <a:ext cx="1981200" cy="365760"/>
          </a:xfrm>
        </p:spPr>
        <p:txBody>
          <a:bodyPr/>
          <a:lstStyle/>
          <a:p>
            <a:fld id="{42824AAA-0E81-48EF-873A-6F0429A326A2}" type="slidenum">
              <a:rPr lang="en-CA" smtClean="0"/>
              <a:pPr/>
              <a:t>13</a:t>
            </a:fld>
            <a:endParaRPr lang="en-CA"/>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CA" smtClean="0"/>
              <a:t>PMBOK : 10 Knowledge Areas</a:t>
            </a:r>
            <a:endParaRPr lang="en-CA"/>
          </a:p>
        </p:txBody>
      </p:sp>
      <p:sp>
        <p:nvSpPr>
          <p:cNvPr id="5" name="Content Placeholder 4"/>
          <p:cNvSpPr>
            <a:spLocks noGrp="1"/>
          </p:cNvSpPr>
          <p:nvPr>
            <p:ph sz="quarter" idx="1"/>
          </p:nvPr>
        </p:nvSpPr>
        <p:spPr/>
        <p:txBody>
          <a:bodyPr>
            <a:normAutofit/>
          </a:bodyPr>
          <a:lstStyle/>
          <a:p>
            <a:r>
              <a:rPr lang="en-CA" smtClean="0"/>
              <a:t>Project Integration Management</a:t>
            </a:r>
          </a:p>
          <a:p>
            <a:r>
              <a:rPr lang="en-CA" smtClean="0"/>
              <a:t>Project Scope Management</a:t>
            </a:r>
          </a:p>
          <a:p>
            <a:r>
              <a:rPr lang="en-CA" smtClean="0"/>
              <a:t>Project Time Management</a:t>
            </a:r>
          </a:p>
          <a:p>
            <a:r>
              <a:rPr lang="en-CA" smtClean="0"/>
              <a:t>Project Cost Management</a:t>
            </a:r>
          </a:p>
          <a:p>
            <a:r>
              <a:rPr lang="en-CA" smtClean="0"/>
              <a:t>Project Quality Management</a:t>
            </a:r>
          </a:p>
        </p:txBody>
      </p:sp>
      <p:sp>
        <p:nvSpPr>
          <p:cNvPr id="6" name="Content Placeholder 5"/>
          <p:cNvSpPr>
            <a:spLocks noGrp="1"/>
          </p:cNvSpPr>
          <p:nvPr>
            <p:ph sz="quarter" idx="2"/>
          </p:nvPr>
        </p:nvSpPr>
        <p:spPr/>
        <p:txBody>
          <a:bodyPr>
            <a:normAutofit/>
          </a:bodyPr>
          <a:lstStyle/>
          <a:p>
            <a:r>
              <a:rPr lang="en-CA" smtClean="0"/>
              <a:t>Project Human Resource Management</a:t>
            </a:r>
          </a:p>
          <a:p>
            <a:r>
              <a:rPr lang="en-CA" smtClean="0"/>
              <a:t>Project Communications Management</a:t>
            </a:r>
          </a:p>
          <a:p>
            <a:r>
              <a:rPr lang="en-CA" smtClean="0"/>
              <a:t>Project Risk Management</a:t>
            </a:r>
          </a:p>
          <a:p>
            <a:r>
              <a:rPr lang="en-CA" smtClean="0"/>
              <a:t>Project Procurement Management</a:t>
            </a:r>
          </a:p>
          <a:p>
            <a:r>
              <a:rPr lang="en-CA" smtClean="0"/>
              <a:t>Project Stakeholder Management</a:t>
            </a:r>
            <a:endParaRPr lang="en-CA"/>
          </a:p>
        </p:txBody>
      </p:sp>
      <p:sp>
        <p:nvSpPr>
          <p:cNvPr id="7" name="Slide Number Placeholder 4"/>
          <p:cNvSpPr>
            <a:spLocks noGrp="1"/>
          </p:cNvSpPr>
          <p:nvPr>
            <p:ph type="sldNum" sz="quarter" idx="12"/>
          </p:nvPr>
        </p:nvSpPr>
        <p:spPr>
          <a:xfrm>
            <a:off x="612648" y="6356350"/>
            <a:ext cx="1981200" cy="365760"/>
          </a:xfrm>
        </p:spPr>
        <p:txBody>
          <a:bodyPr/>
          <a:lstStyle/>
          <a:p>
            <a:fld id="{42824AAA-0E81-48EF-873A-6F0429A326A2}" type="slidenum">
              <a:rPr lang="en-CA" smtClean="0"/>
              <a:pPr/>
              <a:t>14</a:t>
            </a:fld>
            <a:endParaRPr lang="en-CA"/>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graphicFrame>
        <p:nvGraphicFramePr>
          <p:cNvPr id="6" name="Content Placeholder 5"/>
          <p:cNvGraphicFramePr>
            <a:graphicFrameLocks noGrp="1"/>
          </p:cNvGraphicFramePr>
          <p:nvPr>
            <p:ph idx="1"/>
          </p:nvPr>
        </p:nvGraphicFramePr>
        <p:xfrm>
          <a:off x="457200" y="152400"/>
          <a:ext cx="8229600" cy="6003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15</a:t>
            </a:fld>
            <a:endParaRPr lang="fr-FR" dirty="0"/>
          </a:p>
        </p:txBody>
      </p:sp>
    </p:spTree>
    <p:extLst>
      <p:ext uri="{BB962C8B-B14F-4D97-AF65-F5344CB8AC3E}">
        <p14:creationId xmlns:p14="http://schemas.microsoft.com/office/powerpoint/2010/main" val="1377347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 Project Lifecycle</a:t>
            </a:r>
            <a:endParaRPr lang="en-CA" dirty="0"/>
          </a:p>
        </p:txBody>
      </p:sp>
      <p:pic>
        <p:nvPicPr>
          <p:cNvPr id="4" name="Content Placeholder 3" descr="project life cylce.png"/>
          <p:cNvPicPr>
            <a:picLocks noGrp="1" noChangeAspect="1"/>
          </p:cNvPicPr>
          <p:nvPr>
            <p:ph sz="quarter" idx="1"/>
          </p:nvPr>
        </p:nvPicPr>
        <p:blipFill>
          <a:blip r:embed="rId3"/>
          <a:srcRect l="-12008" r="-12008"/>
          <a:stretch>
            <a:fillRect/>
          </a:stretch>
        </p:blipFill>
        <p:spPr/>
      </p:pic>
      <p:sp>
        <p:nvSpPr>
          <p:cNvPr id="5" name="TextBox 4"/>
          <p:cNvSpPr txBox="1"/>
          <p:nvPr/>
        </p:nvSpPr>
        <p:spPr>
          <a:xfrm>
            <a:off x="2633869" y="6392333"/>
            <a:ext cx="4959627" cy="369332"/>
          </a:xfrm>
          <a:prstGeom prst="rect">
            <a:avLst/>
          </a:prstGeom>
          <a:noFill/>
        </p:spPr>
        <p:txBody>
          <a:bodyPr wrap="square" rtlCol="0">
            <a:spAutoFit/>
          </a:bodyPr>
          <a:lstStyle/>
          <a:p>
            <a:r>
              <a:rPr lang="fr-CA" dirty="0" smtClean="0"/>
              <a:t>Téléchargé  du site Project </a:t>
            </a:r>
            <a:r>
              <a:rPr lang="fr-CA" dirty="0" err="1" smtClean="0"/>
              <a:t>Ware</a:t>
            </a:r>
            <a:r>
              <a:rPr lang="fr-CA" dirty="0" smtClean="0"/>
              <a:t> Février 2017</a:t>
            </a:r>
            <a:endParaRPr lang="fr-CA" dirty="0"/>
          </a:p>
        </p:txBody>
      </p:sp>
      <p:sp>
        <p:nvSpPr>
          <p:cNvPr id="6" name="Slide Number Placeholder 4"/>
          <p:cNvSpPr>
            <a:spLocks noGrp="1"/>
          </p:cNvSpPr>
          <p:nvPr>
            <p:ph type="sldNum" sz="quarter" idx="12"/>
          </p:nvPr>
        </p:nvSpPr>
        <p:spPr>
          <a:xfrm>
            <a:off x="612648" y="6366289"/>
            <a:ext cx="1981200" cy="365760"/>
          </a:xfrm>
        </p:spPr>
        <p:txBody>
          <a:bodyPr/>
          <a:lstStyle/>
          <a:p>
            <a:fld id="{42824AAA-0E81-48EF-873A-6F0429A326A2}" type="slidenum">
              <a:rPr lang="fr-FR" smtClean="0"/>
              <a:pPr/>
              <a:t>16</a:t>
            </a:fld>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 – Public Services and Procurement Canada</a:t>
            </a:r>
            <a:br>
              <a:rPr lang="en-CA" dirty="0" smtClean="0"/>
            </a:br>
            <a:r>
              <a:rPr lang="en-CA" dirty="0" smtClean="0"/>
              <a:t>Project Management Framework </a:t>
            </a:r>
            <a:endParaRPr lang="en-CA" dirty="0"/>
          </a:p>
        </p:txBody>
      </p:sp>
      <p:pic>
        <p:nvPicPr>
          <p:cNvPr id="7" name="Picture 6" descr="iasndgdp-ittnpms-eng.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0" y="1170659"/>
            <a:ext cx="9144000" cy="5431118"/>
          </a:xfrm>
          <a:prstGeom prst="rect">
            <a:avLst/>
          </a:prstGeom>
        </p:spPr>
      </p:pic>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17</a:t>
            </a:fld>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THE ACTORS</a:t>
            </a:r>
            <a:endParaRPr lang="fr-CA" dirty="0"/>
          </a:p>
        </p:txBody>
      </p:sp>
      <p:graphicFrame>
        <p:nvGraphicFramePr>
          <p:cNvPr id="7" name="Content Placeholder 6"/>
          <p:cNvGraphicFramePr>
            <a:graphicFrameLocks noGrp="1"/>
          </p:cNvGraphicFramePr>
          <p:nvPr>
            <p:ph sz="quarter" idx="1"/>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520686" y="6451600"/>
            <a:ext cx="7464288" cy="369332"/>
          </a:xfrm>
          <a:prstGeom prst="rect">
            <a:avLst/>
          </a:prstGeom>
          <a:noFill/>
        </p:spPr>
        <p:txBody>
          <a:bodyPr wrap="square" rtlCol="0">
            <a:spAutoFit/>
          </a:bodyPr>
          <a:lstStyle/>
          <a:p>
            <a:r>
              <a:rPr lang="fr-CA" dirty="0" smtClean="0"/>
              <a:t>Source: NASR, Philippe, La gestion de projet, Ed. Gaëtan Morin, 2006.</a:t>
            </a:r>
            <a:endParaRPr lang="fr-CA" dirty="0"/>
          </a:p>
        </p:txBody>
      </p:sp>
      <p:sp>
        <p:nvSpPr>
          <p:cNvPr id="6"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18</a:t>
            </a:fld>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CA" sz="3200" dirty="0" smtClean="0">
                <a:solidFill>
                  <a:schemeClr val="tx1">
                    <a:lumMod val="75000"/>
                    <a:lumOff val="25000"/>
                  </a:schemeClr>
                </a:solidFill>
              </a:rPr>
              <a:t>SCRUM</a:t>
            </a:r>
            <a:endParaRPr lang="fr-CA" sz="3200" dirty="0">
              <a:solidFill>
                <a:schemeClr val="tx1">
                  <a:lumMod val="75000"/>
                  <a:lumOff val="25000"/>
                </a:schemeClr>
              </a:solidFill>
            </a:endParaRPr>
          </a:p>
        </p:txBody>
      </p:sp>
      <p:sp>
        <p:nvSpPr>
          <p:cNvPr id="12" name="Text Placeholder 11"/>
          <p:cNvSpPr>
            <a:spLocks noGrp="1"/>
          </p:cNvSpPr>
          <p:nvPr>
            <p:ph type="body" idx="2"/>
          </p:nvPr>
        </p:nvSpPr>
        <p:spPr/>
        <p:txBody>
          <a:bodyPr>
            <a:normAutofit/>
          </a:bodyPr>
          <a:lstStyle/>
          <a:p>
            <a:r>
              <a:rPr lang="en-US" sz="2000" b="1" dirty="0" smtClean="0">
                <a:solidFill>
                  <a:schemeClr val="tx2">
                    <a:lumMod val="75000"/>
                  </a:schemeClr>
                </a:solidFill>
              </a:rPr>
              <a:t>A scrum is a method of restarting play in rugby that involves players packing closely together with their heads down and attempting to gain possession of the ball.</a:t>
            </a:r>
          </a:p>
          <a:p>
            <a:r>
              <a:rPr lang="en-US" sz="2000" b="1" dirty="0" smtClean="0">
                <a:solidFill>
                  <a:schemeClr val="tx2">
                    <a:lumMod val="75000"/>
                  </a:schemeClr>
                </a:solidFill>
              </a:rPr>
              <a:t>Oxford </a:t>
            </a:r>
            <a:r>
              <a:rPr lang="en-US" sz="2000" b="1" dirty="0" err="1" smtClean="0">
                <a:solidFill>
                  <a:schemeClr val="tx2">
                    <a:lumMod val="75000"/>
                  </a:schemeClr>
                </a:solidFill>
              </a:rPr>
              <a:t>Dictionnary</a:t>
            </a:r>
            <a:endParaRPr lang="en-US" sz="2000" b="1" dirty="0" smtClean="0">
              <a:solidFill>
                <a:schemeClr val="tx2">
                  <a:lumMod val="75000"/>
                </a:schemeClr>
              </a:solidFill>
            </a:endParaRPr>
          </a:p>
          <a:p>
            <a:endParaRPr lang="fr-CA" sz="2000" b="1" dirty="0">
              <a:solidFill>
                <a:srgbClr val="FF6600"/>
              </a:solidFill>
            </a:endParaRPr>
          </a:p>
        </p:txBody>
      </p:sp>
      <p:pic>
        <p:nvPicPr>
          <p:cNvPr id="13" name="Content Placeholder 12" descr="scrum-1024x682.jpg"/>
          <p:cNvPicPr>
            <a:picLocks noGrp="1" noChangeAspect="1"/>
          </p:cNvPicPr>
          <p:nvPr>
            <p:ph sz="quarter" idx="1"/>
          </p:nvPr>
        </p:nvPicPr>
        <p:blipFill>
          <a:blip r:embed="rId3"/>
          <a:srcRect t="-25073" b="-25073"/>
          <a:stretch>
            <a:fillRect/>
          </a:stretch>
        </p:blipFill>
        <p:spPr>
          <a:xfrm>
            <a:off x="304800" y="304800"/>
            <a:ext cx="5715000" cy="5596467"/>
          </a:xfrm>
        </p:spPr>
      </p:pic>
      <p:sp>
        <p:nvSpPr>
          <p:cNvPr id="14" name="TextBox 13"/>
          <p:cNvSpPr txBox="1"/>
          <p:nvPr/>
        </p:nvSpPr>
        <p:spPr>
          <a:xfrm>
            <a:off x="639451" y="5539443"/>
            <a:ext cx="5380349" cy="523220"/>
          </a:xfrm>
          <a:prstGeom prst="rect">
            <a:avLst/>
          </a:prstGeom>
          <a:noFill/>
        </p:spPr>
        <p:txBody>
          <a:bodyPr wrap="none" rtlCol="0">
            <a:spAutoFit/>
          </a:bodyPr>
          <a:lstStyle/>
          <a:p>
            <a:r>
              <a:rPr lang="fr-CA" sz="2800" dirty="0" smtClean="0">
                <a:hlinkClick r:id="rId4"/>
              </a:rPr>
              <a:t>INTRO TO SCRUM IN 7 MINUTES</a:t>
            </a:r>
            <a:endParaRPr lang="fr-CA" sz="2800" dirty="0"/>
          </a:p>
        </p:txBody>
      </p:sp>
      <p:sp>
        <p:nvSpPr>
          <p:cNvPr id="6"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19</a:t>
            </a:fld>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Agenda</a:t>
            </a:r>
            <a:endParaRPr lang="en-CA"/>
          </a:p>
        </p:txBody>
      </p:sp>
      <p:sp>
        <p:nvSpPr>
          <p:cNvPr id="3" name="Content Placeholder 2"/>
          <p:cNvSpPr>
            <a:spLocks noGrp="1"/>
          </p:cNvSpPr>
          <p:nvPr>
            <p:ph sz="quarter" idx="1"/>
          </p:nvPr>
        </p:nvSpPr>
        <p:spPr/>
        <p:txBody>
          <a:bodyPr>
            <a:normAutofit/>
          </a:bodyPr>
          <a:lstStyle/>
          <a:p>
            <a:pPr>
              <a:buNone/>
            </a:pPr>
            <a:endParaRPr lang="en-CA" smtClean="0"/>
          </a:p>
          <a:p>
            <a:r>
              <a:rPr lang="en-CA" smtClean="0"/>
              <a:t>Management vs Project Management</a:t>
            </a:r>
          </a:p>
          <a:p>
            <a:endParaRPr lang="en-CA" smtClean="0"/>
          </a:p>
          <a:p>
            <a:r>
              <a:rPr lang="en-CA" smtClean="0"/>
              <a:t>Project Management at a glance</a:t>
            </a:r>
          </a:p>
          <a:p>
            <a:endParaRPr lang="en-CA" smtClean="0"/>
          </a:p>
          <a:p>
            <a:r>
              <a:rPr lang="en-CA" smtClean="0"/>
              <a:t>Requirements Management</a:t>
            </a:r>
          </a:p>
          <a:p>
            <a:endParaRPr lang="en-CA" smtClean="0"/>
          </a:p>
          <a:p>
            <a:endParaRPr lang="en-CA" smtClean="0"/>
          </a:p>
          <a:p>
            <a:pPr lvl="1">
              <a:buNone/>
            </a:pPr>
            <a:endParaRPr lang="en-CA"/>
          </a:p>
        </p:txBody>
      </p:sp>
      <p:sp>
        <p:nvSpPr>
          <p:cNvPr id="4" name="Content Placeholder 3"/>
          <p:cNvSpPr>
            <a:spLocks noGrp="1"/>
          </p:cNvSpPr>
          <p:nvPr>
            <p:ph sz="quarter" idx="2"/>
          </p:nvPr>
        </p:nvSpPr>
        <p:spPr/>
        <p:txBody>
          <a:bodyPr>
            <a:normAutofit/>
          </a:bodyPr>
          <a:lstStyle/>
          <a:p>
            <a:pPr>
              <a:buNone/>
            </a:pPr>
            <a:endParaRPr lang="en-CA" smtClean="0"/>
          </a:p>
          <a:p>
            <a:r>
              <a:rPr lang="en-CA" smtClean="0"/>
              <a:t>Time Management</a:t>
            </a:r>
          </a:p>
          <a:p>
            <a:endParaRPr lang="en-CA" smtClean="0"/>
          </a:p>
          <a:p>
            <a:r>
              <a:rPr lang="en-CA" smtClean="0"/>
              <a:t>Cost Management</a:t>
            </a:r>
          </a:p>
          <a:p>
            <a:endParaRPr lang="en-CA" smtClean="0"/>
          </a:p>
          <a:p>
            <a:r>
              <a:rPr lang="en-CA" smtClean="0"/>
              <a:t>Risk Mangement</a:t>
            </a:r>
          </a:p>
          <a:p>
            <a:endParaRPr lang="en-CA" smtClean="0"/>
          </a:p>
          <a:p>
            <a:endParaRPr lang="en-CA"/>
          </a:p>
        </p:txBody>
      </p:sp>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a:t>
            </a:fld>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Agile Project Management Methodology</a:t>
            </a:r>
            <a:endParaRPr lang="en-CA" dirty="0"/>
          </a:p>
        </p:txBody>
      </p:sp>
      <p:pic>
        <p:nvPicPr>
          <p:cNvPr id="6" name="Picture Placeholder 5" descr="scrum1600x1200.png"/>
          <p:cNvPicPr>
            <a:picLocks noGrp="1" noChangeAspect="1"/>
          </p:cNvPicPr>
          <p:nvPr>
            <p:ph type="pic" idx="4294967295"/>
          </p:nvPr>
        </p:nvPicPr>
        <p:blipFill>
          <a:blip r:embed="rId3"/>
          <a:srcRect l="-22268" r="-22268"/>
          <a:stretch>
            <a:fillRect/>
          </a:stretch>
        </p:blipFill>
        <p:spPr>
          <a:xfrm>
            <a:off x="0" y="1905000"/>
            <a:ext cx="8229600" cy="4270375"/>
          </a:xfrm>
        </p:spPr>
      </p:pic>
      <p:sp>
        <p:nvSpPr>
          <p:cNvPr id="4" name="Text Placeholder 3"/>
          <p:cNvSpPr>
            <a:spLocks noGrp="1"/>
          </p:cNvSpPr>
          <p:nvPr>
            <p:ph type="body" orient="vert" idx="4294967295"/>
          </p:nvPr>
        </p:nvSpPr>
        <p:spPr>
          <a:xfrm>
            <a:off x="0" y="1219200"/>
            <a:ext cx="8229600" cy="4910138"/>
          </a:xfrm>
        </p:spPr>
        <p:txBody>
          <a:bodyPr>
            <a:normAutofit/>
          </a:bodyPr>
          <a:lstStyle/>
          <a:p>
            <a:r>
              <a:rPr lang="en-US" sz="2000" dirty="0" smtClean="0"/>
              <a:t>Scrum is just one of the many iterative and incremental agile software development method</a:t>
            </a:r>
            <a:endParaRPr lang="fr-CA" sz="2000" dirty="0"/>
          </a:p>
        </p:txBody>
      </p:sp>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20</a:t>
            </a:fld>
            <a:endParaRPr lang="fr-F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REQUIREMENTS MANAGEMENT and SCOPE MANAGEMENT</a:t>
            </a:r>
            <a:endParaRPr lang="fr-CA" dirty="0"/>
          </a:p>
        </p:txBody>
      </p:sp>
      <p:sp>
        <p:nvSpPr>
          <p:cNvPr id="4" name="Text Placeholder 3"/>
          <p:cNvSpPr>
            <a:spLocks noGrp="1"/>
          </p:cNvSpPr>
          <p:nvPr>
            <p:ph type="body" sz="half" idx="2"/>
          </p:nvPr>
        </p:nvSpPr>
        <p:spPr/>
        <p:txBody>
          <a:bodyPr/>
          <a:lstStyle/>
          <a:p>
            <a:endParaRPr lang="fr-CA"/>
          </a:p>
        </p:txBody>
      </p:sp>
      <p:pic>
        <p:nvPicPr>
          <p:cNvPr id="9" name="Picture Placeholder 8" descr="req_trees.png"/>
          <p:cNvPicPr>
            <a:picLocks noGrp="1" noChangeAspect="1"/>
          </p:cNvPicPr>
          <p:nvPr>
            <p:ph type="pic" idx="1"/>
          </p:nvPr>
        </p:nvPicPr>
        <p:blipFill>
          <a:blip r:embed="rId3"/>
          <a:srcRect t="-11601" b="-11601"/>
          <a:stretch>
            <a:fillRect/>
          </a:stretch>
        </p:blipFill>
        <p:spPr>
          <a:xfrm>
            <a:off x="0" y="1430528"/>
            <a:ext cx="9144000" cy="4744720"/>
          </a:xfrm>
        </p:spPr>
      </p:pic>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21</a:t>
            </a:fld>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4133" y="1270000"/>
            <a:ext cx="6747934" cy="3970318"/>
          </a:xfrm>
          <a:prstGeom prst="rect">
            <a:avLst/>
          </a:prstGeom>
          <a:noFill/>
        </p:spPr>
        <p:txBody>
          <a:bodyPr wrap="square" rtlCol="0">
            <a:spAutoFit/>
          </a:bodyPr>
          <a:lstStyle/>
          <a:p>
            <a:r>
              <a:rPr lang="en-AU" sz="3600" dirty="0" smtClean="0">
                <a:solidFill>
                  <a:schemeClr val="bg2"/>
                </a:solidFill>
                <a:latin typeface="Lucida Handwriting"/>
                <a:cs typeface="Lucida Handwriting"/>
              </a:rPr>
              <a:t>If you don’t know where you are going, </a:t>
            </a:r>
          </a:p>
          <a:p>
            <a:endParaRPr lang="en-AU" sz="3600" dirty="0" smtClean="0">
              <a:solidFill>
                <a:schemeClr val="bg2"/>
              </a:solidFill>
              <a:latin typeface="Lucida Handwriting"/>
              <a:cs typeface="Lucida Handwriting"/>
            </a:endParaRPr>
          </a:p>
          <a:p>
            <a:r>
              <a:rPr lang="en-AU" sz="3600" dirty="0" smtClean="0">
                <a:solidFill>
                  <a:schemeClr val="bg2"/>
                </a:solidFill>
                <a:latin typeface="Lucida Handwriting"/>
                <a:cs typeface="Lucida Handwriting"/>
              </a:rPr>
              <a:t>you will probably end up somewhere else.</a:t>
            </a:r>
          </a:p>
          <a:p>
            <a:endParaRPr lang="fr-CA" sz="3600" dirty="0" smtClean="0">
              <a:solidFill>
                <a:schemeClr val="bg2"/>
              </a:solidFill>
              <a:latin typeface="Lucida Handwriting"/>
              <a:cs typeface="Lucida Handwriting"/>
            </a:endParaRPr>
          </a:p>
          <a:p>
            <a:pPr algn="r"/>
            <a:r>
              <a:rPr lang="fr-CA" sz="3600" dirty="0" smtClean="0">
                <a:solidFill>
                  <a:schemeClr val="bg2"/>
                </a:solidFill>
                <a:latin typeface="Lucida Handwriting"/>
                <a:cs typeface="Lucida Handwriting"/>
              </a:rPr>
              <a:t> - Lawrence J. Peters </a:t>
            </a:r>
            <a:endParaRPr lang="fr-CA" sz="3600" dirty="0">
              <a:solidFill>
                <a:schemeClr val="bg2"/>
              </a:solidFill>
              <a:latin typeface="Lucida Handwriting"/>
              <a:cs typeface="Lucida Handwriting"/>
            </a:endParaRPr>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22</a:t>
            </a:fld>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What are Requirements?</a:t>
            </a:r>
            <a:endParaRPr lang="en-CA" dirty="0"/>
          </a:p>
        </p:txBody>
      </p:sp>
      <p:sp>
        <p:nvSpPr>
          <p:cNvPr id="6" name="Content Placeholder 5"/>
          <p:cNvSpPr>
            <a:spLocks noGrp="1"/>
          </p:cNvSpPr>
          <p:nvPr>
            <p:ph sz="quarter" idx="1"/>
          </p:nvPr>
        </p:nvSpPr>
        <p:spPr>
          <a:xfrm>
            <a:off x="457199" y="1219200"/>
            <a:ext cx="8398565" cy="4937760"/>
          </a:xfrm>
        </p:spPr>
        <p:txBody>
          <a:bodyPr>
            <a:normAutofit/>
          </a:bodyPr>
          <a:lstStyle/>
          <a:p>
            <a:r>
              <a:rPr lang="en-US" sz="2400" dirty="0" smtClean="0"/>
              <a:t>Requirement: A condition or capability that is required to be present in a product, service or result to satisfy the “customer”.</a:t>
            </a:r>
          </a:p>
          <a:p>
            <a:pPr lvl="1"/>
            <a:r>
              <a:rPr lang="en-US" dirty="0" smtClean="0"/>
              <a:t>What the users need</a:t>
            </a:r>
          </a:p>
          <a:p>
            <a:pPr lvl="1"/>
            <a:r>
              <a:rPr lang="en-US" dirty="0" smtClean="0"/>
              <a:t>What the system must do to satisfy user needs</a:t>
            </a:r>
          </a:p>
          <a:p>
            <a:pPr lvl="1"/>
            <a:r>
              <a:rPr lang="en-US" dirty="0" smtClean="0"/>
              <a:t>What each component must do</a:t>
            </a:r>
          </a:p>
          <a:p>
            <a:pPr lvl="1"/>
            <a:r>
              <a:rPr lang="en-US" dirty="0" smtClean="0"/>
              <a:t>How components/sub-systems will interact</a:t>
            </a:r>
          </a:p>
          <a:p>
            <a:r>
              <a:rPr lang="en-US" sz="2400" dirty="0" smtClean="0"/>
              <a:t>A Requirement can be</a:t>
            </a:r>
            <a:r>
              <a:rPr lang="en-US" dirty="0" smtClean="0"/>
              <a:t>:</a:t>
            </a:r>
          </a:p>
          <a:p>
            <a:pPr lvl="1"/>
            <a:r>
              <a:rPr lang="en-US" dirty="0" smtClean="0"/>
              <a:t>A sentence</a:t>
            </a:r>
          </a:p>
          <a:p>
            <a:pPr lvl="1"/>
            <a:r>
              <a:rPr lang="en-US" dirty="0" smtClean="0"/>
              <a:t>A picture or other graphic</a:t>
            </a:r>
          </a:p>
          <a:p>
            <a:pPr lvl="1"/>
            <a:r>
              <a:rPr lang="en-US" dirty="0" smtClean="0"/>
              <a:t>Information in a table</a:t>
            </a:r>
          </a:p>
          <a:p>
            <a:pPr lvl="1"/>
            <a:r>
              <a:rPr lang="en-US" sz="2000" dirty="0" smtClean="0"/>
              <a:t>User story</a:t>
            </a:r>
          </a:p>
          <a:p>
            <a:pPr lvl="1"/>
            <a:r>
              <a:rPr lang="en-US" sz="2000" dirty="0" smtClean="0"/>
              <a:t>Use Case</a:t>
            </a:r>
            <a:endParaRPr lang="fr-CA" sz="2000"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23</a:t>
            </a:fld>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Types of Requirements</a:t>
            </a:r>
            <a:endParaRPr lang="en-CA" dirty="0"/>
          </a:p>
        </p:txBody>
      </p:sp>
      <p:sp>
        <p:nvSpPr>
          <p:cNvPr id="6" name="Content Placeholder 5"/>
          <p:cNvSpPr>
            <a:spLocks noGrp="1"/>
          </p:cNvSpPr>
          <p:nvPr>
            <p:ph sz="quarter" idx="1"/>
          </p:nvPr>
        </p:nvSpPr>
        <p:spPr>
          <a:xfrm>
            <a:off x="457199" y="1219200"/>
            <a:ext cx="8398565" cy="4937760"/>
          </a:xfrm>
        </p:spPr>
        <p:txBody>
          <a:bodyPr>
            <a:normAutofit/>
          </a:bodyPr>
          <a:lstStyle/>
          <a:p>
            <a:r>
              <a:rPr lang="en-US" dirty="0" smtClean="0"/>
              <a:t>Functional requirements</a:t>
            </a:r>
          </a:p>
          <a:p>
            <a:pPr lvl="1"/>
            <a:r>
              <a:rPr lang="en-US" dirty="0" smtClean="0"/>
              <a:t>Capability that the system or software must perform</a:t>
            </a:r>
          </a:p>
          <a:p>
            <a:r>
              <a:rPr lang="en-US" dirty="0" smtClean="0"/>
              <a:t>Non-functional requirements</a:t>
            </a:r>
          </a:p>
          <a:p>
            <a:pPr lvl="1"/>
            <a:r>
              <a:rPr lang="en-US" dirty="0" smtClean="0"/>
              <a:t>Conditions that must be met by the system</a:t>
            </a:r>
          </a:p>
          <a:p>
            <a:pPr lvl="2"/>
            <a:r>
              <a:rPr lang="en-US" dirty="0" smtClean="0"/>
              <a:t>For example, mass, power consumption, and the “</a:t>
            </a:r>
            <a:r>
              <a:rPr lang="en-US" dirty="0" err="1" smtClean="0"/>
              <a:t>ilities</a:t>
            </a:r>
            <a:r>
              <a:rPr lang="en-US" dirty="0" smtClean="0"/>
              <a:t>”: Reliability, Maintainability, etc.</a:t>
            </a:r>
          </a:p>
          <a:p>
            <a:r>
              <a:rPr lang="en-US" dirty="0" smtClean="0"/>
              <a:t>Constraints or guidelines</a:t>
            </a:r>
          </a:p>
          <a:p>
            <a:pPr lvl="1"/>
            <a:r>
              <a:rPr lang="en-US" dirty="0" smtClean="0"/>
              <a:t>Business rules</a:t>
            </a:r>
          </a:p>
          <a:p>
            <a:pPr lvl="1"/>
            <a:r>
              <a:rPr lang="en-US" dirty="0" smtClean="0"/>
              <a:t>Corporate or federal/government regulations</a:t>
            </a:r>
            <a:endParaRPr lang="en-US"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24</a:t>
            </a:fld>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dirty="0" smtClean="0"/>
              <a:t>Types of Requirements</a:t>
            </a:r>
            <a:endParaRPr lang="en-CA" dirty="0"/>
          </a:p>
        </p:txBody>
      </p:sp>
      <p:sp>
        <p:nvSpPr>
          <p:cNvPr id="6" name="Content Placeholder 5"/>
          <p:cNvSpPr>
            <a:spLocks noGrp="1"/>
          </p:cNvSpPr>
          <p:nvPr>
            <p:ph sz="quarter" idx="1"/>
          </p:nvPr>
        </p:nvSpPr>
        <p:spPr>
          <a:xfrm>
            <a:off x="457199" y="1219200"/>
            <a:ext cx="8398565" cy="4937760"/>
          </a:xfrm>
        </p:spPr>
        <p:txBody>
          <a:bodyPr>
            <a:normAutofit/>
          </a:bodyPr>
          <a:lstStyle/>
          <a:p>
            <a:r>
              <a:rPr lang="en-US" dirty="0" smtClean="0"/>
              <a:t>User Requirements</a:t>
            </a:r>
          </a:p>
          <a:p>
            <a:pPr lvl="1"/>
            <a:r>
              <a:rPr lang="en-US" dirty="0" smtClean="0"/>
              <a:t>What the system or software must do </a:t>
            </a:r>
            <a:r>
              <a:rPr lang="en-US" u="sng" dirty="0" smtClean="0"/>
              <a:t>from a users perspective</a:t>
            </a:r>
          </a:p>
          <a:p>
            <a:r>
              <a:rPr lang="en-US" dirty="0" smtClean="0"/>
              <a:t>System Requirements</a:t>
            </a:r>
          </a:p>
          <a:p>
            <a:pPr lvl="1"/>
            <a:r>
              <a:rPr lang="en-US" dirty="0" smtClean="0"/>
              <a:t>What the system must do </a:t>
            </a:r>
            <a:r>
              <a:rPr lang="en-US" u="sng" dirty="0" smtClean="0"/>
              <a:t>from a builders perspective</a:t>
            </a:r>
          </a:p>
          <a:p>
            <a:r>
              <a:rPr lang="en-US" dirty="0" smtClean="0"/>
              <a:t>Component Requirements</a:t>
            </a:r>
          </a:p>
          <a:p>
            <a:pPr lvl="1"/>
            <a:r>
              <a:rPr lang="en-US" dirty="0" smtClean="0"/>
              <a:t>Design level list of things each component must do.</a:t>
            </a:r>
          </a:p>
          <a:p>
            <a:r>
              <a:rPr lang="en-US" dirty="0" smtClean="0"/>
              <a:t>Interface Requirements</a:t>
            </a:r>
          </a:p>
          <a:p>
            <a:pPr lvl="1"/>
            <a:r>
              <a:rPr lang="en-US" dirty="0" smtClean="0"/>
              <a:t>Description of the protocol and physical interface between components</a:t>
            </a:r>
          </a:p>
          <a:p>
            <a:r>
              <a:rPr lang="en-US" dirty="0" smtClean="0"/>
              <a:t>Verification and Validation Requirements</a:t>
            </a:r>
          </a:p>
          <a:p>
            <a:pPr lvl="1"/>
            <a:r>
              <a:rPr lang="en-US" dirty="0" smtClean="0"/>
              <a:t>Test requirements, test plans/procedures</a:t>
            </a:r>
            <a:endParaRPr lang="en-US"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25</a:t>
            </a:fld>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Requirements Management</a:t>
            </a:r>
            <a:endParaRPr lang="en-CA" dirty="0"/>
          </a:p>
        </p:txBody>
      </p:sp>
      <p:sp>
        <p:nvSpPr>
          <p:cNvPr id="6" name="Content Placeholder 5"/>
          <p:cNvSpPr>
            <a:spLocks noGrp="1"/>
          </p:cNvSpPr>
          <p:nvPr>
            <p:ph sz="quarter" idx="1"/>
          </p:nvPr>
        </p:nvSpPr>
        <p:spPr>
          <a:xfrm>
            <a:off x="457199" y="1219200"/>
            <a:ext cx="8398565" cy="4937760"/>
          </a:xfrm>
        </p:spPr>
        <p:txBody>
          <a:bodyPr>
            <a:normAutofit fontScale="85000" lnSpcReduction="10000"/>
          </a:bodyPr>
          <a:lstStyle/>
          <a:p>
            <a:r>
              <a:rPr lang="en-CA" b="1" dirty="0"/>
              <a:t>Requirements management</a:t>
            </a:r>
            <a:r>
              <a:rPr lang="en-CA" dirty="0"/>
              <a:t> is the process of documenting</a:t>
            </a:r>
            <a:r>
              <a:rPr lang="en-CA" dirty="0" smtClean="0"/>
              <a:t>,, analyzing, tracing, prioritizing</a:t>
            </a:r>
            <a:r>
              <a:rPr lang="en-CA" dirty="0"/>
              <a:t> and agreeing on requirements and then controlling change and communicating to relevant stakeholders. </a:t>
            </a:r>
            <a:endParaRPr lang="en-CA" dirty="0" smtClean="0"/>
          </a:p>
          <a:p>
            <a:pPr lvl="1"/>
            <a:r>
              <a:rPr lang="en-CA" dirty="0" smtClean="0"/>
              <a:t>It </a:t>
            </a:r>
            <a:r>
              <a:rPr lang="en-CA" dirty="0"/>
              <a:t>is a continuous process throughout a project. </a:t>
            </a:r>
            <a:endParaRPr lang="en-CA" dirty="0" smtClean="0"/>
          </a:p>
          <a:p>
            <a:r>
              <a:rPr lang="en-CA" dirty="0" smtClean="0"/>
              <a:t>Aspects of requirements management:</a:t>
            </a:r>
          </a:p>
          <a:p>
            <a:pPr lvl="1"/>
            <a:r>
              <a:rPr lang="en-CA" dirty="0" smtClean="0"/>
              <a:t>Elicitation/Gathering</a:t>
            </a:r>
            <a:endParaRPr lang="en-CA" dirty="0" smtClean="0"/>
          </a:p>
          <a:p>
            <a:pPr lvl="1"/>
            <a:r>
              <a:rPr lang="en-CA" dirty="0" smtClean="0"/>
              <a:t>Requirement Specification/Writing</a:t>
            </a:r>
          </a:p>
          <a:p>
            <a:pPr lvl="1"/>
            <a:r>
              <a:rPr lang="en-CA" dirty="0" smtClean="0"/>
              <a:t>Managing Traceability</a:t>
            </a:r>
          </a:p>
          <a:p>
            <a:pPr lvl="1"/>
            <a:r>
              <a:rPr lang="en-CA" dirty="0" smtClean="0"/>
              <a:t>Managing Attributes</a:t>
            </a:r>
          </a:p>
          <a:p>
            <a:pPr lvl="2"/>
            <a:r>
              <a:rPr lang="en-CA" dirty="0" smtClean="0"/>
              <a:t>priority, risk, rationale, source, status, etc.</a:t>
            </a:r>
          </a:p>
          <a:p>
            <a:pPr lvl="1"/>
            <a:r>
              <a:rPr lang="en-CA" dirty="0" smtClean="0"/>
              <a:t>Managing Change and maintaining history/audit trail</a:t>
            </a:r>
          </a:p>
          <a:p>
            <a:pPr lvl="2"/>
            <a:r>
              <a:rPr lang="en-CA" dirty="0" smtClean="0"/>
              <a:t>Impact analysis, how much will this change cost?</a:t>
            </a:r>
          </a:p>
          <a:p>
            <a:pPr lvl="2"/>
            <a:r>
              <a:rPr lang="en-CA" dirty="0" smtClean="0"/>
              <a:t>When and why did this change?</a:t>
            </a:r>
          </a:p>
          <a:p>
            <a:pPr lvl="1"/>
            <a:r>
              <a:rPr lang="en-CA" dirty="0" smtClean="0"/>
              <a:t>Verification and validation</a:t>
            </a:r>
          </a:p>
          <a:p>
            <a:pPr lvl="2"/>
            <a:r>
              <a:rPr lang="en-CA" dirty="0" smtClean="0"/>
              <a:t>Completeness Analysis, did we test everything?</a:t>
            </a:r>
            <a:endParaRPr lang="en-CA"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26</a:t>
            </a:fld>
            <a:endParaRPr lang="fr-F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lvl="0"/>
            <a:r>
              <a:rPr lang="en-US" dirty="0" smtClean="0"/>
              <a:t>A Simple Project Information Model</a:t>
            </a:r>
            <a:br>
              <a:rPr lang="en-US" dirty="0" smtClean="0"/>
            </a:br>
            <a:endParaRPr lang="en-CA" dirty="0"/>
          </a:p>
        </p:txBody>
      </p:sp>
      <p:sp>
        <p:nvSpPr>
          <p:cNvPr id="4" name="Slide Number Placeholder 4"/>
          <p:cNvSpPr>
            <a:spLocks noGrp="1"/>
          </p:cNvSpPr>
          <p:nvPr>
            <p:ph type="sldNum" sz="quarter" idx="12"/>
          </p:nvPr>
        </p:nvSpPr>
        <p:spPr>
          <a:xfrm>
            <a:off x="612648" y="6463696"/>
            <a:ext cx="1981200" cy="365760"/>
          </a:xfrm>
        </p:spPr>
        <p:txBody>
          <a:bodyPr/>
          <a:lstStyle/>
          <a:p>
            <a:fld id="{42824AAA-0E81-48EF-873A-6F0429A326A2}" type="slidenum">
              <a:rPr lang="fr-FR" smtClean="0"/>
              <a:pPr/>
              <a:t>27</a:t>
            </a:fld>
            <a:endParaRPr lang="fr-FR" dirty="0"/>
          </a:p>
        </p:txBody>
      </p:sp>
      <p:sp>
        <p:nvSpPr>
          <p:cNvPr id="7" name="Rectangle 2"/>
          <p:cNvSpPr txBox="1">
            <a:spLocks noChangeArrowheads="1"/>
          </p:cNvSpPr>
          <p:nvPr/>
        </p:nvSpPr>
        <p:spPr>
          <a:xfrm>
            <a:off x="685800" y="533400"/>
            <a:ext cx="7772400"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2"/>
              </a:solidFill>
              <a:effectLst/>
              <a:uLnTx/>
              <a:uFillTx/>
              <a:latin typeface="+mj-lt"/>
              <a:ea typeface="+mj-ea"/>
              <a:cs typeface="+mj-cs"/>
            </a:endParaRPr>
          </a:p>
        </p:txBody>
      </p:sp>
      <p:grpSp>
        <p:nvGrpSpPr>
          <p:cNvPr id="8" name="Group 587"/>
          <p:cNvGrpSpPr>
            <a:grpSpLocks/>
          </p:cNvGrpSpPr>
          <p:nvPr/>
        </p:nvGrpSpPr>
        <p:grpSpPr bwMode="auto">
          <a:xfrm>
            <a:off x="558800" y="1064596"/>
            <a:ext cx="8335963" cy="5511800"/>
            <a:chOff x="404" y="625"/>
            <a:chExt cx="5251" cy="3472"/>
          </a:xfrm>
        </p:grpSpPr>
        <p:grpSp>
          <p:nvGrpSpPr>
            <p:cNvPr id="9" name="Group 588"/>
            <p:cNvGrpSpPr>
              <a:grpSpLocks/>
            </p:cNvGrpSpPr>
            <p:nvPr/>
          </p:nvGrpSpPr>
          <p:grpSpPr bwMode="auto">
            <a:xfrm>
              <a:off x="404" y="625"/>
              <a:ext cx="1081" cy="1616"/>
              <a:chOff x="212" y="1489"/>
              <a:chExt cx="1081" cy="1616"/>
            </a:xfrm>
          </p:grpSpPr>
          <p:grpSp>
            <p:nvGrpSpPr>
              <p:cNvPr id="510" name="Group 589"/>
              <p:cNvGrpSpPr>
                <a:grpSpLocks/>
              </p:cNvGrpSpPr>
              <p:nvPr/>
            </p:nvGrpSpPr>
            <p:grpSpPr bwMode="auto">
              <a:xfrm>
                <a:off x="264" y="1927"/>
                <a:ext cx="709" cy="986"/>
                <a:chOff x="782" y="1327"/>
                <a:chExt cx="709" cy="986"/>
              </a:xfrm>
            </p:grpSpPr>
            <p:sp>
              <p:nvSpPr>
                <p:cNvPr id="566" name="Rectangle 590"/>
                <p:cNvSpPr>
                  <a:spLocks noChangeArrowheads="1"/>
                </p:cNvSpPr>
                <p:nvPr/>
              </p:nvSpPr>
              <p:spPr bwMode="auto">
                <a:xfrm>
                  <a:off x="782" y="1327"/>
                  <a:ext cx="709" cy="986"/>
                </a:xfrm>
                <a:prstGeom prst="rect">
                  <a:avLst/>
                </a:prstGeom>
                <a:solidFill>
                  <a:schemeClr val="folHlink"/>
                </a:solidFill>
                <a:ln w="6350">
                  <a:solidFill>
                    <a:schemeClr val="tx1"/>
                  </a:solidFill>
                  <a:miter lim="800000"/>
                  <a:headEnd/>
                  <a:tailEnd/>
                </a:ln>
                <a:effectLst/>
              </p:spPr>
              <p:txBody>
                <a:bodyPr wrap="none" anchor="ctr"/>
                <a:lstStyle/>
                <a:p>
                  <a:endParaRPr lang="en-CA"/>
                </a:p>
              </p:txBody>
            </p:sp>
            <p:sp>
              <p:nvSpPr>
                <p:cNvPr id="567" name="Line 591"/>
                <p:cNvSpPr>
                  <a:spLocks noChangeShapeType="1"/>
                </p:cNvSpPr>
                <p:nvPr/>
              </p:nvSpPr>
              <p:spPr bwMode="auto">
                <a:xfrm>
                  <a:off x="827" y="139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8" name="Line 592"/>
                <p:cNvSpPr>
                  <a:spLocks noChangeShapeType="1"/>
                </p:cNvSpPr>
                <p:nvPr/>
              </p:nvSpPr>
              <p:spPr bwMode="auto">
                <a:xfrm>
                  <a:off x="827" y="14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9" name="Line 593"/>
                <p:cNvSpPr>
                  <a:spLocks noChangeShapeType="1"/>
                </p:cNvSpPr>
                <p:nvPr/>
              </p:nvSpPr>
              <p:spPr bwMode="auto">
                <a:xfrm>
                  <a:off x="827" y="14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0" name="Line 594"/>
                <p:cNvSpPr>
                  <a:spLocks noChangeShapeType="1"/>
                </p:cNvSpPr>
                <p:nvPr/>
              </p:nvSpPr>
              <p:spPr bwMode="auto">
                <a:xfrm>
                  <a:off x="827" y="15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1" name="Line 595"/>
                <p:cNvSpPr>
                  <a:spLocks noChangeShapeType="1"/>
                </p:cNvSpPr>
                <p:nvPr/>
              </p:nvSpPr>
              <p:spPr bwMode="auto">
                <a:xfrm>
                  <a:off x="827" y="154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2" name="Line 596"/>
                <p:cNvSpPr>
                  <a:spLocks noChangeShapeType="1"/>
                </p:cNvSpPr>
                <p:nvPr/>
              </p:nvSpPr>
              <p:spPr bwMode="auto">
                <a:xfrm>
                  <a:off x="827" y="15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3" name="Line 597"/>
                <p:cNvSpPr>
                  <a:spLocks noChangeShapeType="1"/>
                </p:cNvSpPr>
                <p:nvPr/>
              </p:nvSpPr>
              <p:spPr bwMode="auto">
                <a:xfrm>
                  <a:off x="827" y="161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4" name="Line 598"/>
                <p:cNvSpPr>
                  <a:spLocks noChangeShapeType="1"/>
                </p:cNvSpPr>
                <p:nvPr/>
              </p:nvSpPr>
              <p:spPr bwMode="auto">
                <a:xfrm>
                  <a:off x="827" y="16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5" name="Line 599"/>
                <p:cNvSpPr>
                  <a:spLocks noChangeShapeType="1"/>
                </p:cNvSpPr>
                <p:nvPr/>
              </p:nvSpPr>
              <p:spPr bwMode="auto">
                <a:xfrm>
                  <a:off x="827" y="169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6" name="Line 600"/>
                <p:cNvSpPr>
                  <a:spLocks noChangeShapeType="1"/>
                </p:cNvSpPr>
                <p:nvPr/>
              </p:nvSpPr>
              <p:spPr bwMode="auto">
                <a:xfrm>
                  <a:off x="827" y="172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7" name="Line 601"/>
                <p:cNvSpPr>
                  <a:spLocks noChangeShapeType="1"/>
                </p:cNvSpPr>
                <p:nvPr/>
              </p:nvSpPr>
              <p:spPr bwMode="auto">
                <a:xfrm>
                  <a:off x="827" y="176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8" name="Line 602"/>
                <p:cNvSpPr>
                  <a:spLocks noChangeShapeType="1"/>
                </p:cNvSpPr>
                <p:nvPr/>
              </p:nvSpPr>
              <p:spPr bwMode="auto">
                <a:xfrm>
                  <a:off x="827" y="18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9" name="Line 603"/>
                <p:cNvSpPr>
                  <a:spLocks noChangeShapeType="1"/>
                </p:cNvSpPr>
                <p:nvPr/>
              </p:nvSpPr>
              <p:spPr bwMode="auto">
                <a:xfrm>
                  <a:off x="827" y="18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0" name="Line 604"/>
                <p:cNvSpPr>
                  <a:spLocks noChangeShapeType="1"/>
                </p:cNvSpPr>
                <p:nvPr/>
              </p:nvSpPr>
              <p:spPr bwMode="auto">
                <a:xfrm>
                  <a:off x="827" y="18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1" name="Line 605"/>
                <p:cNvSpPr>
                  <a:spLocks noChangeShapeType="1"/>
                </p:cNvSpPr>
                <p:nvPr/>
              </p:nvSpPr>
              <p:spPr bwMode="auto">
                <a:xfrm>
                  <a:off x="827" y="19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2" name="Line 606"/>
                <p:cNvSpPr>
                  <a:spLocks noChangeShapeType="1"/>
                </p:cNvSpPr>
                <p:nvPr/>
              </p:nvSpPr>
              <p:spPr bwMode="auto">
                <a:xfrm>
                  <a:off x="827" y="194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3" name="Line 607"/>
                <p:cNvSpPr>
                  <a:spLocks noChangeShapeType="1"/>
                </p:cNvSpPr>
                <p:nvPr/>
              </p:nvSpPr>
              <p:spPr bwMode="auto">
                <a:xfrm>
                  <a:off x="827" y="198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4" name="Line 608"/>
                <p:cNvSpPr>
                  <a:spLocks noChangeShapeType="1"/>
                </p:cNvSpPr>
                <p:nvPr/>
              </p:nvSpPr>
              <p:spPr bwMode="auto">
                <a:xfrm>
                  <a:off x="827" y="20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5" name="Line 609"/>
                <p:cNvSpPr>
                  <a:spLocks noChangeShapeType="1"/>
                </p:cNvSpPr>
                <p:nvPr/>
              </p:nvSpPr>
              <p:spPr bwMode="auto">
                <a:xfrm>
                  <a:off x="827" y="20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6" name="Line 610"/>
                <p:cNvSpPr>
                  <a:spLocks noChangeShapeType="1"/>
                </p:cNvSpPr>
                <p:nvPr/>
              </p:nvSpPr>
              <p:spPr bwMode="auto">
                <a:xfrm>
                  <a:off x="827" y="209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7" name="Line 611"/>
                <p:cNvSpPr>
                  <a:spLocks noChangeShapeType="1"/>
                </p:cNvSpPr>
                <p:nvPr/>
              </p:nvSpPr>
              <p:spPr bwMode="auto">
                <a:xfrm>
                  <a:off x="827" y="21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8" name="Line 612"/>
                <p:cNvSpPr>
                  <a:spLocks noChangeShapeType="1"/>
                </p:cNvSpPr>
                <p:nvPr/>
              </p:nvSpPr>
              <p:spPr bwMode="auto">
                <a:xfrm>
                  <a:off x="827" y="21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9" name="Line 613"/>
                <p:cNvSpPr>
                  <a:spLocks noChangeShapeType="1"/>
                </p:cNvSpPr>
                <p:nvPr/>
              </p:nvSpPr>
              <p:spPr bwMode="auto">
                <a:xfrm>
                  <a:off x="827" y="22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90" name="Line 614"/>
                <p:cNvSpPr>
                  <a:spLocks noChangeShapeType="1"/>
                </p:cNvSpPr>
                <p:nvPr/>
              </p:nvSpPr>
              <p:spPr bwMode="auto">
                <a:xfrm>
                  <a:off x="827" y="22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91" name="Line 615"/>
                <p:cNvSpPr>
                  <a:spLocks noChangeShapeType="1"/>
                </p:cNvSpPr>
                <p:nvPr/>
              </p:nvSpPr>
              <p:spPr bwMode="auto">
                <a:xfrm>
                  <a:off x="1136" y="1580"/>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511" name="Group 616"/>
              <p:cNvGrpSpPr>
                <a:grpSpLocks/>
              </p:cNvGrpSpPr>
              <p:nvPr/>
            </p:nvGrpSpPr>
            <p:grpSpPr bwMode="auto">
              <a:xfrm>
                <a:off x="360" y="2023"/>
                <a:ext cx="709" cy="986"/>
                <a:chOff x="782" y="1327"/>
                <a:chExt cx="709" cy="986"/>
              </a:xfrm>
            </p:grpSpPr>
            <p:sp>
              <p:nvSpPr>
                <p:cNvPr id="540" name="Rectangle 617"/>
                <p:cNvSpPr>
                  <a:spLocks noChangeArrowheads="1"/>
                </p:cNvSpPr>
                <p:nvPr/>
              </p:nvSpPr>
              <p:spPr bwMode="auto">
                <a:xfrm>
                  <a:off x="782" y="1327"/>
                  <a:ext cx="709" cy="986"/>
                </a:xfrm>
                <a:prstGeom prst="rect">
                  <a:avLst/>
                </a:prstGeom>
                <a:solidFill>
                  <a:schemeClr val="folHlink"/>
                </a:solidFill>
                <a:ln w="6350">
                  <a:solidFill>
                    <a:schemeClr val="tx1"/>
                  </a:solidFill>
                  <a:miter lim="800000"/>
                  <a:headEnd/>
                  <a:tailEnd/>
                </a:ln>
                <a:effectLst/>
              </p:spPr>
              <p:txBody>
                <a:bodyPr wrap="none" anchor="ctr"/>
                <a:lstStyle/>
                <a:p>
                  <a:endParaRPr lang="en-CA"/>
                </a:p>
              </p:txBody>
            </p:sp>
            <p:sp>
              <p:nvSpPr>
                <p:cNvPr id="541" name="Line 618"/>
                <p:cNvSpPr>
                  <a:spLocks noChangeShapeType="1"/>
                </p:cNvSpPr>
                <p:nvPr/>
              </p:nvSpPr>
              <p:spPr bwMode="auto">
                <a:xfrm>
                  <a:off x="827" y="139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2" name="Line 619"/>
                <p:cNvSpPr>
                  <a:spLocks noChangeShapeType="1"/>
                </p:cNvSpPr>
                <p:nvPr/>
              </p:nvSpPr>
              <p:spPr bwMode="auto">
                <a:xfrm>
                  <a:off x="827" y="14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3" name="Line 620"/>
                <p:cNvSpPr>
                  <a:spLocks noChangeShapeType="1"/>
                </p:cNvSpPr>
                <p:nvPr/>
              </p:nvSpPr>
              <p:spPr bwMode="auto">
                <a:xfrm>
                  <a:off x="827" y="14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4" name="Line 621"/>
                <p:cNvSpPr>
                  <a:spLocks noChangeShapeType="1"/>
                </p:cNvSpPr>
                <p:nvPr/>
              </p:nvSpPr>
              <p:spPr bwMode="auto">
                <a:xfrm>
                  <a:off x="827" y="15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5" name="Line 622"/>
                <p:cNvSpPr>
                  <a:spLocks noChangeShapeType="1"/>
                </p:cNvSpPr>
                <p:nvPr/>
              </p:nvSpPr>
              <p:spPr bwMode="auto">
                <a:xfrm>
                  <a:off x="827" y="154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6" name="Line 623"/>
                <p:cNvSpPr>
                  <a:spLocks noChangeShapeType="1"/>
                </p:cNvSpPr>
                <p:nvPr/>
              </p:nvSpPr>
              <p:spPr bwMode="auto">
                <a:xfrm>
                  <a:off x="827" y="15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7" name="Line 624"/>
                <p:cNvSpPr>
                  <a:spLocks noChangeShapeType="1"/>
                </p:cNvSpPr>
                <p:nvPr/>
              </p:nvSpPr>
              <p:spPr bwMode="auto">
                <a:xfrm>
                  <a:off x="827" y="161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8" name="Line 625"/>
                <p:cNvSpPr>
                  <a:spLocks noChangeShapeType="1"/>
                </p:cNvSpPr>
                <p:nvPr/>
              </p:nvSpPr>
              <p:spPr bwMode="auto">
                <a:xfrm>
                  <a:off x="827" y="16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9" name="Line 626"/>
                <p:cNvSpPr>
                  <a:spLocks noChangeShapeType="1"/>
                </p:cNvSpPr>
                <p:nvPr/>
              </p:nvSpPr>
              <p:spPr bwMode="auto">
                <a:xfrm>
                  <a:off x="827" y="169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0" name="Line 627"/>
                <p:cNvSpPr>
                  <a:spLocks noChangeShapeType="1"/>
                </p:cNvSpPr>
                <p:nvPr/>
              </p:nvSpPr>
              <p:spPr bwMode="auto">
                <a:xfrm>
                  <a:off x="827" y="172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1" name="Line 628"/>
                <p:cNvSpPr>
                  <a:spLocks noChangeShapeType="1"/>
                </p:cNvSpPr>
                <p:nvPr/>
              </p:nvSpPr>
              <p:spPr bwMode="auto">
                <a:xfrm>
                  <a:off x="827" y="176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2" name="Line 629"/>
                <p:cNvSpPr>
                  <a:spLocks noChangeShapeType="1"/>
                </p:cNvSpPr>
                <p:nvPr/>
              </p:nvSpPr>
              <p:spPr bwMode="auto">
                <a:xfrm>
                  <a:off x="827" y="18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3" name="Line 630"/>
                <p:cNvSpPr>
                  <a:spLocks noChangeShapeType="1"/>
                </p:cNvSpPr>
                <p:nvPr/>
              </p:nvSpPr>
              <p:spPr bwMode="auto">
                <a:xfrm>
                  <a:off x="827" y="18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4" name="Line 631"/>
                <p:cNvSpPr>
                  <a:spLocks noChangeShapeType="1"/>
                </p:cNvSpPr>
                <p:nvPr/>
              </p:nvSpPr>
              <p:spPr bwMode="auto">
                <a:xfrm>
                  <a:off x="827" y="18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5" name="Line 632"/>
                <p:cNvSpPr>
                  <a:spLocks noChangeShapeType="1"/>
                </p:cNvSpPr>
                <p:nvPr/>
              </p:nvSpPr>
              <p:spPr bwMode="auto">
                <a:xfrm>
                  <a:off x="827" y="19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6" name="Line 633"/>
                <p:cNvSpPr>
                  <a:spLocks noChangeShapeType="1"/>
                </p:cNvSpPr>
                <p:nvPr/>
              </p:nvSpPr>
              <p:spPr bwMode="auto">
                <a:xfrm>
                  <a:off x="827" y="194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7" name="Line 634"/>
                <p:cNvSpPr>
                  <a:spLocks noChangeShapeType="1"/>
                </p:cNvSpPr>
                <p:nvPr/>
              </p:nvSpPr>
              <p:spPr bwMode="auto">
                <a:xfrm>
                  <a:off x="827" y="198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8" name="Line 635"/>
                <p:cNvSpPr>
                  <a:spLocks noChangeShapeType="1"/>
                </p:cNvSpPr>
                <p:nvPr/>
              </p:nvSpPr>
              <p:spPr bwMode="auto">
                <a:xfrm>
                  <a:off x="827" y="20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9" name="Line 636"/>
                <p:cNvSpPr>
                  <a:spLocks noChangeShapeType="1"/>
                </p:cNvSpPr>
                <p:nvPr/>
              </p:nvSpPr>
              <p:spPr bwMode="auto">
                <a:xfrm>
                  <a:off x="827" y="20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0" name="Line 637"/>
                <p:cNvSpPr>
                  <a:spLocks noChangeShapeType="1"/>
                </p:cNvSpPr>
                <p:nvPr/>
              </p:nvSpPr>
              <p:spPr bwMode="auto">
                <a:xfrm>
                  <a:off x="827" y="209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1" name="Line 638"/>
                <p:cNvSpPr>
                  <a:spLocks noChangeShapeType="1"/>
                </p:cNvSpPr>
                <p:nvPr/>
              </p:nvSpPr>
              <p:spPr bwMode="auto">
                <a:xfrm>
                  <a:off x="827" y="21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2" name="Line 639"/>
                <p:cNvSpPr>
                  <a:spLocks noChangeShapeType="1"/>
                </p:cNvSpPr>
                <p:nvPr/>
              </p:nvSpPr>
              <p:spPr bwMode="auto">
                <a:xfrm>
                  <a:off x="827" y="21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3" name="Line 640"/>
                <p:cNvSpPr>
                  <a:spLocks noChangeShapeType="1"/>
                </p:cNvSpPr>
                <p:nvPr/>
              </p:nvSpPr>
              <p:spPr bwMode="auto">
                <a:xfrm>
                  <a:off x="827" y="22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4" name="Line 641"/>
                <p:cNvSpPr>
                  <a:spLocks noChangeShapeType="1"/>
                </p:cNvSpPr>
                <p:nvPr/>
              </p:nvSpPr>
              <p:spPr bwMode="auto">
                <a:xfrm>
                  <a:off x="827" y="22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5" name="Line 642"/>
                <p:cNvSpPr>
                  <a:spLocks noChangeShapeType="1"/>
                </p:cNvSpPr>
                <p:nvPr/>
              </p:nvSpPr>
              <p:spPr bwMode="auto">
                <a:xfrm>
                  <a:off x="1136" y="1580"/>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512" name="Group 643"/>
              <p:cNvGrpSpPr>
                <a:grpSpLocks/>
              </p:cNvGrpSpPr>
              <p:nvPr/>
            </p:nvGrpSpPr>
            <p:grpSpPr bwMode="auto">
              <a:xfrm>
                <a:off x="445" y="2119"/>
                <a:ext cx="709" cy="986"/>
                <a:chOff x="782" y="1327"/>
                <a:chExt cx="709" cy="986"/>
              </a:xfrm>
            </p:grpSpPr>
            <p:sp>
              <p:nvSpPr>
                <p:cNvPr id="514" name="Rectangle 644"/>
                <p:cNvSpPr>
                  <a:spLocks noChangeArrowheads="1"/>
                </p:cNvSpPr>
                <p:nvPr/>
              </p:nvSpPr>
              <p:spPr bwMode="auto">
                <a:xfrm>
                  <a:off x="782" y="1327"/>
                  <a:ext cx="709" cy="986"/>
                </a:xfrm>
                <a:prstGeom prst="rect">
                  <a:avLst/>
                </a:prstGeom>
                <a:solidFill>
                  <a:schemeClr val="folHlink"/>
                </a:solidFill>
                <a:ln w="6350">
                  <a:solidFill>
                    <a:schemeClr val="tx1"/>
                  </a:solidFill>
                  <a:miter lim="800000"/>
                  <a:headEnd/>
                  <a:tailEnd/>
                </a:ln>
                <a:effectLst/>
              </p:spPr>
              <p:txBody>
                <a:bodyPr wrap="none" anchor="ctr"/>
                <a:lstStyle/>
                <a:p>
                  <a:endParaRPr lang="en-CA"/>
                </a:p>
              </p:txBody>
            </p:sp>
            <p:sp>
              <p:nvSpPr>
                <p:cNvPr id="515" name="Line 645"/>
                <p:cNvSpPr>
                  <a:spLocks noChangeShapeType="1"/>
                </p:cNvSpPr>
                <p:nvPr/>
              </p:nvSpPr>
              <p:spPr bwMode="auto">
                <a:xfrm>
                  <a:off x="827" y="139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16" name="Line 646"/>
                <p:cNvSpPr>
                  <a:spLocks noChangeShapeType="1"/>
                </p:cNvSpPr>
                <p:nvPr/>
              </p:nvSpPr>
              <p:spPr bwMode="auto">
                <a:xfrm>
                  <a:off x="827" y="14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17" name="Line 647"/>
                <p:cNvSpPr>
                  <a:spLocks noChangeShapeType="1"/>
                </p:cNvSpPr>
                <p:nvPr/>
              </p:nvSpPr>
              <p:spPr bwMode="auto">
                <a:xfrm>
                  <a:off x="827" y="14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18" name="Line 648"/>
                <p:cNvSpPr>
                  <a:spLocks noChangeShapeType="1"/>
                </p:cNvSpPr>
                <p:nvPr/>
              </p:nvSpPr>
              <p:spPr bwMode="auto">
                <a:xfrm>
                  <a:off x="827" y="15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19" name="Line 649"/>
                <p:cNvSpPr>
                  <a:spLocks noChangeShapeType="1"/>
                </p:cNvSpPr>
                <p:nvPr/>
              </p:nvSpPr>
              <p:spPr bwMode="auto">
                <a:xfrm>
                  <a:off x="827" y="154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0" name="Line 650"/>
                <p:cNvSpPr>
                  <a:spLocks noChangeShapeType="1"/>
                </p:cNvSpPr>
                <p:nvPr/>
              </p:nvSpPr>
              <p:spPr bwMode="auto">
                <a:xfrm>
                  <a:off x="827" y="15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1" name="Line 651"/>
                <p:cNvSpPr>
                  <a:spLocks noChangeShapeType="1"/>
                </p:cNvSpPr>
                <p:nvPr/>
              </p:nvSpPr>
              <p:spPr bwMode="auto">
                <a:xfrm>
                  <a:off x="827" y="161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2" name="Line 652"/>
                <p:cNvSpPr>
                  <a:spLocks noChangeShapeType="1"/>
                </p:cNvSpPr>
                <p:nvPr/>
              </p:nvSpPr>
              <p:spPr bwMode="auto">
                <a:xfrm>
                  <a:off x="827" y="16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3" name="Line 653"/>
                <p:cNvSpPr>
                  <a:spLocks noChangeShapeType="1"/>
                </p:cNvSpPr>
                <p:nvPr/>
              </p:nvSpPr>
              <p:spPr bwMode="auto">
                <a:xfrm>
                  <a:off x="827" y="169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4" name="Line 654"/>
                <p:cNvSpPr>
                  <a:spLocks noChangeShapeType="1"/>
                </p:cNvSpPr>
                <p:nvPr/>
              </p:nvSpPr>
              <p:spPr bwMode="auto">
                <a:xfrm>
                  <a:off x="827" y="172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5" name="Line 655"/>
                <p:cNvSpPr>
                  <a:spLocks noChangeShapeType="1"/>
                </p:cNvSpPr>
                <p:nvPr/>
              </p:nvSpPr>
              <p:spPr bwMode="auto">
                <a:xfrm>
                  <a:off x="827" y="176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6" name="Line 656"/>
                <p:cNvSpPr>
                  <a:spLocks noChangeShapeType="1"/>
                </p:cNvSpPr>
                <p:nvPr/>
              </p:nvSpPr>
              <p:spPr bwMode="auto">
                <a:xfrm>
                  <a:off x="827" y="18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7" name="Line 657"/>
                <p:cNvSpPr>
                  <a:spLocks noChangeShapeType="1"/>
                </p:cNvSpPr>
                <p:nvPr/>
              </p:nvSpPr>
              <p:spPr bwMode="auto">
                <a:xfrm>
                  <a:off x="827" y="18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8" name="Line 658"/>
                <p:cNvSpPr>
                  <a:spLocks noChangeShapeType="1"/>
                </p:cNvSpPr>
                <p:nvPr/>
              </p:nvSpPr>
              <p:spPr bwMode="auto">
                <a:xfrm>
                  <a:off x="827" y="18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29" name="Line 659"/>
                <p:cNvSpPr>
                  <a:spLocks noChangeShapeType="1"/>
                </p:cNvSpPr>
                <p:nvPr/>
              </p:nvSpPr>
              <p:spPr bwMode="auto">
                <a:xfrm>
                  <a:off x="827" y="19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0" name="Line 660"/>
                <p:cNvSpPr>
                  <a:spLocks noChangeShapeType="1"/>
                </p:cNvSpPr>
                <p:nvPr/>
              </p:nvSpPr>
              <p:spPr bwMode="auto">
                <a:xfrm>
                  <a:off x="827" y="194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1" name="Line 661"/>
                <p:cNvSpPr>
                  <a:spLocks noChangeShapeType="1"/>
                </p:cNvSpPr>
                <p:nvPr/>
              </p:nvSpPr>
              <p:spPr bwMode="auto">
                <a:xfrm>
                  <a:off x="827" y="198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2" name="Line 662"/>
                <p:cNvSpPr>
                  <a:spLocks noChangeShapeType="1"/>
                </p:cNvSpPr>
                <p:nvPr/>
              </p:nvSpPr>
              <p:spPr bwMode="auto">
                <a:xfrm>
                  <a:off x="827" y="20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3" name="Line 663"/>
                <p:cNvSpPr>
                  <a:spLocks noChangeShapeType="1"/>
                </p:cNvSpPr>
                <p:nvPr/>
              </p:nvSpPr>
              <p:spPr bwMode="auto">
                <a:xfrm>
                  <a:off x="827" y="20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4" name="Line 664"/>
                <p:cNvSpPr>
                  <a:spLocks noChangeShapeType="1"/>
                </p:cNvSpPr>
                <p:nvPr/>
              </p:nvSpPr>
              <p:spPr bwMode="auto">
                <a:xfrm>
                  <a:off x="827" y="209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5" name="Line 665"/>
                <p:cNvSpPr>
                  <a:spLocks noChangeShapeType="1"/>
                </p:cNvSpPr>
                <p:nvPr/>
              </p:nvSpPr>
              <p:spPr bwMode="auto">
                <a:xfrm>
                  <a:off x="827" y="21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6" name="Line 666"/>
                <p:cNvSpPr>
                  <a:spLocks noChangeShapeType="1"/>
                </p:cNvSpPr>
                <p:nvPr/>
              </p:nvSpPr>
              <p:spPr bwMode="auto">
                <a:xfrm>
                  <a:off x="827" y="21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7" name="Line 667"/>
                <p:cNvSpPr>
                  <a:spLocks noChangeShapeType="1"/>
                </p:cNvSpPr>
                <p:nvPr/>
              </p:nvSpPr>
              <p:spPr bwMode="auto">
                <a:xfrm>
                  <a:off x="827" y="22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8" name="Line 668"/>
                <p:cNvSpPr>
                  <a:spLocks noChangeShapeType="1"/>
                </p:cNvSpPr>
                <p:nvPr/>
              </p:nvSpPr>
              <p:spPr bwMode="auto">
                <a:xfrm>
                  <a:off x="827" y="22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39" name="Line 669"/>
                <p:cNvSpPr>
                  <a:spLocks noChangeShapeType="1"/>
                </p:cNvSpPr>
                <p:nvPr/>
              </p:nvSpPr>
              <p:spPr bwMode="auto">
                <a:xfrm>
                  <a:off x="1136" y="1580"/>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513" name="Text Box 670"/>
              <p:cNvSpPr txBox="1">
                <a:spLocks noChangeArrowheads="1"/>
              </p:cNvSpPr>
              <p:nvPr/>
            </p:nvSpPr>
            <p:spPr bwMode="auto">
              <a:xfrm>
                <a:off x="212" y="1489"/>
                <a:ext cx="1081" cy="422"/>
              </a:xfrm>
              <a:prstGeom prst="rect">
                <a:avLst/>
              </a:prstGeom>
              <a:noFill/>
              <a:ln w="9525">
                <a:noFill/>
                <a:miter lim="800000"/>
                <a:headEnd type="none" w="sm" len="sm"/>
                <a:tailEnd type="none" w="sm" len="sm"/>
              </a:ln>
              <a:effectLst/>
            </p:spPr>
            <p:txBody>
              <a:bodyPr wrap="none">
                <a:spAutoFit/>
              </a:bodyPr>
              <a:lstStyle/>
              <a:p>
                <a:pPr algn="ctr"/>
                <a:r>
                  <a:rPr lang="en-US" sz="1900" b="1">
                    <a:latin typeface="Arial" charset="0"/>
                  </a:rPr>
                  <a:t>User</a:t>
                </a:r>
              </a:p>
              <a:p>
                <a:pPr algn="ctr"/>
                <a:r>
                  <a:rPr lang="en-US" sz="1900" b="1">
                    <a:latin typeface="Arial" charset="0"/>
                  </a:rPr>
                  <a:t>requirements</a:t>
                </a:r>
              </a:p>
            </p:txBody>
          </p:sp>
        </p:grpSp>
        <p:grpSp>
          <p:nvGrpSpPr>
            <p:cNvPr id="10" name="Group 671"/>
            <p:cNvGrpSpPr>
              <a:grpSpLocks/>
            </p:cNvGrpSpPr>
            <p:nvPr/>
          </p:nvGrpSpPr>
          <p:grpSpPr bwMode="auto">
            <a:xfrm>
              <a:off x="1774" y="627"/>
              <a:ext cx="1343" cy="1633"/>
              <a:chOff x="1399" y="788"/>
              <a:chExt cx="1343" cy="1633"/>
            </a:xfrm>
          </p:grpSpPr>
          <p:grpSp>
            <p:nvGrpSpPr>
              <p:cNvPr id="428" name="Group 672"/>
              <p:cNvGrpSpPr>
                <a:grpSpLocks/>
              </p:cNvGrpSpPr>
              <p:nvPr/>
            </p:nvGrpSpPr>
            <p:grpSpPr bwMode="auto">
              <a:xfrm>
                <a:off x="1586" y="1243"/>
                <a:ext cx="709" cy="986"/>
                <a:chOff x="2198" y="1615"/>
                <a:chExt cx="709" cy="986"/>
              </a:xfrm>
            </p:grpSpPr>
            <p:sp>
              <p:nvSpPr>
                <p:cNvPr id="484" name="Rectangle 673"/>
                <p:cNvSpPr>
                  <a:spLocks noChangeArrowheads="1"/>
                </p:cNvSpPr>
                <p:nvPr/>
              </p:nvSpPr>
              <p:spPr bwMode="auto">
                <a:xfrm>
                  <a:off x="2198" y="1615"/>
                  <a:ext cx="709" cy="986"/>
                </a:xfrm>
                <a:prstGeom prst="rect">
                  <a:avLst/>
                </a:prstGeom>
                <a:solidFill>
                  <a:srgbClr val="FFCCCC"/>
                </a:solidFill>
                <a:ln w="6350">
                  <a:solidFill>
                    <a:schemeClr val="tx1"/>
                  </a:solidFill>
                  <a:miter lim="800000"/>
                  <a:headEnd/>
                  <a:tailEnd/>
                </a:ln>
                <a:effectLst/>
              </p:spPr>
              <p:txBody>
                <a:bodyPr wrap="none" anchor="ctr"/>
                <a:lstStyle/>
                <a:p>
                  <a:endParaRPr lang="en-CA"/>
                </a:p>
              </p:txBody>
            </p:sp>
            <p:sp>
              <p:nvSpPr>
                <p:cNvPr id="485" name="Line 674"/>
                <p:cNvSpPr>
                  <a:spLocks noChangeShapeType="1"/>
                </p:cNvSpPr>
                <p:nvPr/>
              </p:nvSpPr>
              <p:spPr bwMode="auto">
                <a:xfrm>
                  <a:off x="2243" y="16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6" name="Line 675"/>
                <p:cNvSpPr>
                  <a:spLocks noChangeShapeType="1"/>
                </p:cNvSpPr>
                <p:nvPr/>
              </p:nvSpPr>
              <p:spPr bwMode="auto">
                <a:xfrm>
                  <a:off x="2243" y="17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7" name="Line 676"/>
                <p:cNvSpPr>
                  <a:spLocks noChangeShapeType="1"/>
                </p:cNvSpPr>
                <p:nvPr/>
              </p:nvSpPr>
              <p:spPr bwMode="auto">
                <a:xfrm>
                  <a:off x="2243" y="17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8" name="Line 677"/>
                <p:cNvSpPr>
                  <a:spLocks noChangeShapeType="1"/>
                </p:cNvSpPr>
                <p:nvPr/>
              </p:nvSpPr>
              <p:spPr bwMode="auto">
                <a:xfrm>
                  <a:off x="2243" y="17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9" name="Line 678"/>
                <p:cNvSpPr>
                  <a:spLocks noChangeShapeType="1"/>
                </p:cNvSpPr>
                <p:nvPr/>
              </p:nvSpPr>
              <p:spPr bwMode="auto">
                <a:xfrm>
                  <a:off x="2243" y="183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0" name="Line 679"/>
                <p:cNvSpPr>
                  <a:spLocks noChangeShapeType="1"/>
                </p:cNvSpPr>
                <p:nvPr/>
              </p:nvSpPr>
              <p:spPr bwMode="auto">
                <a:xfrm>
                  <a:off x="2243" y="18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1" name="Line 680"/>
                <p:cNvSpPr>
                  <a:spLocks noChangeShapeType="1"/>
                </p:cNvSpPr>
                <p:nvPr/>
              </p:nvSpPr>
              <p:spPr bwMode="auto">
                <a:xfrm>
                  <a:off x="2243" y="19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2" name="Line 681"/>
                <p:cNvSpPr>
                  <a:spLocks noChangeShapeType="1"/>
                </p:cNvSpPr>
                <p:nvPr/>
              </p:nvSpPr>
              <p:spPr bwMode="auto">
                <a:xfrm>
                  <a:off x="2243" y="194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3" name="Line 682"/>
                <p:cNvSpPr>
                  <a:spLocks noChangeShapeType="1"/>
                </p:cNvSpPr>
                <p:nvPr/>
              </p:nvSpPr>
              <p:spPr bwMode="auto">
                <a:xfrm>
                  <a:off x="2243" y="197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4" name="Line 683"/>
                <p:cNvSpPr>
                  <a:spLocks noChangeShapeType="1"/>
                </p:cNvSpPr>
                <p:nvPr/>
              </p:nvSpPr>
              <p:spPr bwMode="auto">
                <a:xfrm>
                  <a:off x="2243" y="20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5" name="Line 684"/>
                <p:cNvSpPr>
                  <a:spLocks noChangeShapeType="1"/>
                </p:cNvSpPr>
                <p:nvPr/>
              </p:nvSpPr>
              <p:spPr bwMode="auto">
                <a:xfrm>
                  <a:off x="2243" y="205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6" name="Line 685"/>
                <p:cNvSpPr>
                  <a:spLocks noChangeShapeType="1"/>
                </p:cNvSpPr>
                <p:nvPr/>
              </p:nvSpPr>
              <p:spPr bwMode="auto">
                <a:xfrm>
                  <a:off x="2243" y="208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7" name="Line 686"/>
                <p:cNvSpPr>
                  <a:spLocks noChangeShapeType="1"/>
                </p:cNvSpPr>
                <p:nvPr/>
              </p:nvSpPr>
              <p:spPr bwMode="auto">
                <a:xfrm>
                  <a:off x="2243" y="21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8" name="Line 687"/>
                <p:cNvSpPr>
                  <a:spLocks noChangeShapeType="1"/>
                </p:cNvSpPr>
                <p:nvPr/>
              </p:nvSpPr>
              <p:spPr bwMode="auto">
                <a:xfrm>
                  <a:off x="2243" y="216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9" name="Line 688"/>
                <p:cNvSpPr>
                  <a:spLocks noChangeShapeType="1"/>
                </p:cNvSpPr>
                <p:nvPr/>
              </p:nvSpPr>
              <p:spPr bwMode="auto">
                <a:xfrm>
                  <a:off x="2243" y="220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0" name="Line 689"/>
                <p:cNvSpPr>
                  <a:spLocks noChangeShapeType="1"/>
                </p:cNvSpPr>
                <p:nvPr/>
              </p:nvSpPr>
              <p:spPr bwMode="auto">
                <a:xfrm>
                  <a:off x="2243" y="22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1" name="Line 690"/>
                <p:cNvSpPr>
                  <a:spLocks noChangeShapeType="1"/>
                </p:cNvSpPr>
                <p:nvPr/>
              </p:nvSpPr>
              <p:spPr bwMode="auto">
                <a:xfrm>
                  <a:off x="2243" y="22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2" name="Line 691"/>
                <p:cNvSpPr>
                  <a:spLocks noChangeShapeType="1"/>
                </p:cNvSpPr>
                <p:nvPr/>
              </p:nvSpPr>
              <p:spPr bwMode="auto">
                <a:xfrm>
                  <a:off x="2243" y="231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3" name="Line 692"/>
                <p:cNvSpPr>
                  <a:spLocks noChangeShapeType="1"/>
                </p:cNvSpPr>
                <p:nvPr/>
              </p:nvSpPr>
              <p:spPr bwMode="auto">
                <a:xfrm>
                  <a:off x="2243" y="23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4" name="Line 693"/>
                <p:cNvSpPr>
                  <a:spLocks noChangeShapeType="1"/>
                </p:cNvSpPr>
                <p:nvPr/>
              </p:nvSpPr>
              <p:spPr bwMode="auto">
                <a:xfrm>
                  <a:off x="2243" y="238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5" name="Line 694"/>
                <p:cNvSpPr>
                  <a:spLocks noChangeShapeType="1"/>
                </p:cNvSpPr>
                <p:nvPr/>
              </p:nvSpPr>
              <p:spPr bwMode="auto">
                <a:xfrm>
                  <a:off x="2243" y="24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6" name="Line 695"/>
                <p:cNvSpPr>
                  <a:spLocks noChangeShapeType="1"/>
                </p:cNvSpPr>
                <p:nvPr/>
              </p:nvSpPr>
              <p:spPr bwMode="auto">
                <a:xfrm>
                  <a:off x="2243" y="24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7" name="Line 696"/>
                <p:cNvSpPr>
                  <a:spLocks noChangeShapeType="1"/>
                </p:cNvSpPr>
                <p:nvPr/>
              </p:nvSpPr>
              <p:spPr bwMode="auto">
                <a:xfrm>
                  <a:off x="2243" y="24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8" name="Line 697"/>
                <p:cNvSpPr>
                  <a:spLocks noChangeShapeType="1"/>
                </p:cNvSpPr>
                <p:nvPr/>
              </p:nvSpPr>
              <p:spPr bwMode="auto">
                <a:xfrm>
                  <a:off x="2243" y="253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9" name="Line 698"/>
                <p:cNvSpPr>
                  <a:spLocks noChangeShapeType="1"/>
                </p:cNvSpPr>
                <p:nvPr/>
              </p:nvSpPr>
              <p:spPr bwMode="auto">
                <a:xfrm>
                  <a:off x="2552" y="1868"/>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429" name="Group 699"/>
              <p:cNvGrpSpPr>
                <a:grpSpLocks/>
              </p:cNvGrpSpPr>
              <p:nvPr/>
            </p:nvGrpSpPr>
            <p:grpSpPr bwMode="auto">
              <a:xfrm>
                <a:off x="1682" y="1339"/>
                <a:ext cx="709" cy="986"/>
                <a:chOff x="2198" y="1615"/>
                <a:chExt cx="709" cy="986"/>
              </a:xfrm>
            </p:grpSpPr>
            <p:sp>
              <p:nvSpPr>
                <p:cNvPr id="458" name="Rectangle 700"/>
                <p:cNvSpPr>
                  <a:spLocks noChangeArrowheads="1"/>
                </p:cNvSpPr>
                <p:nvPr/>
              </p:nvSpPr>
              <p:spPr bwMode="auto">
                <a:xfrm>
                  <a:off x="2198" y="1615"/>
                  <a:ext cx="709" cy="986"/>
                </a:xfrm>
                <a:prstGeom prst="rect">
                  <a:avLst/>
                </a:prstGeom>
                <a:solidFill>
                  <a:srgbClr val="FFCCCC"/>
                </a:solidFill>
                <a:ln w="6350">
                  <a:solidFill>
                    <a:schemeClr val="tx1"/>
                  </a:solidFill>
                  <a:miter lim="800000"/>
                  <a:headEnd/>
                  <a:tailEnd/>
                </a:ln>
                <a:effectLst/>
              </p:spPr>
              <p:txBody>
                <a:bodyPr wrap="none" anchor="ctr"/>
                <a:lstStyle/>
                <a:p>
                  <a:endParaRPr lang="en-CA"/>
                </a:p>
              </p:txBody>
            </p:sp>
            <p:sp>
              <p:nvSpPr>
                <p:cNvPr id="459" name="Line 701"/>
                <p:cNvSpPr>
                  <a:spLocks noChangeShapeType="1"/>
                </p:cNvSpPr>
                <p:nvPr/>
              </p:nvSpPr>
              <p:spPr bwMode="auto">
                <a:xfrm>
                  <a:off x="2243" y="16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0" name="Line 702"/>
                <p:cNvSpPr>
                  <a:spLocks noChangeShapeType="1"/>
                </p:cNvSpPr>
                <p:nvPr/>
              </p:nvSpPr>
              <p:spPr bwMode="auto">
                <a:xfrm>
                  <a:off x="2243" y="17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1" name="Line 703"/>
                <p:cNvSpPr>
                  <a:spLocks noChangeShapeType="1"/>
                </p:cNvSpPr>
                <p:nvPr/>
              </p:nvSpPr>
              <p:spPr bwMode="auto">
                <a:xfrm>
                  <a:off x="2243" y="17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2" name="Line 704"/>
                <p:cNvSpPr>
                  <a:spLocks noChangeShapeType="1"/>
                </p:cNvSpPr>
                <p:nvPr/>
              </p:nvSpPr>
              <p:spPr bwMode="auto">
                <a:xfrm>
                  <a:off x="2243" y="17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3" name="Line 705"/>
                <p:cNvSpPr>
                  <a:spLocks noChangeShapeType="1"/>
                </p:cNvSpPr>
                <p:nvPr/>
              </p:nvSpPr>
              <p:spPr bwMode="auto">
                <a:xfrm>
                  <a:off x="2243" y="183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4" name="Line 706"/>
                <p:cNvSpPr>
                  <a:spLocks noChangeShapeType="1"/>
                </p:cNvSpPr>
                <p:nvPr/>
              </p:nvSpPr>
              <p:spPr bwMode="auto">
                <a:xfrm>
                  <a:off x="2243" y="18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5" name="Line 707"/>
                <p:cNvSpPr>
                  <a:spLocks noChangeShapeType="1"/>
                </p:cNvSpPr>
                <p:nvPr/>
              </p:nvSpPr>
              <p:spPr bwMode="auto">
                <a:xfrm>
                  <a:off x="2243" y="19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6" name="Line 708"/>
                <p:cNvSpPr>
                  <a:spLocks noChangeShapeType="1"/>
                </p:cNvSpPr>
                <p:nvPr/>
              </p:nvSpPr>
              <p:spPr bwMode="auto">
                <a:xfrm>
                  <a:off x="2243" y="194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7" name="Line 709"/>
                <p:cNvSpPr>
                  <a:spLocks noChangeShapeType="1"/>
                </p:cNvSpPr>
                <p:nvPr/>
              </p:nvSpPr>
              <p:spPr bwMode="auto">
                <a:xfrm>
                  <a:off x="2243" y="197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8" name="Line 710"/>
                <p:cNvSpPr>
                  <a:spLocks noChangeShapeType="1"/>
                </p:cNvSpPr>
                <p:nvPr/>
              </p:nvSpPr>
              <p:spPr bwMode="auto">
                <a:xfrm>
                  <a:off x="2243" y="20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9" name="Line 711"/>
                <p:cNvSpPr>
                  <a:spLocks noChangeShapeType="1"/>
                </p:cNvSpPr>
                <p:nvPr/>
              </p:nvSpPr>
              <p:spPr bwMode="auto">
                <a:xfrm>
                  <a:off x="2243" y="205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0" name="Line 712"/>
                <p:cNvSpPr>
                  <a:spLocks noChangeShapeType="1"/>
                </p:cNvSpPr>
                <p:nvPr/>
              </p:nvSpPr>
              <p:spPr bwMode="auto">
                <a:xfrm>
                  <a:off x="2243" y="208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1" name="Line 713"/>
                <p:cNvSpPr>
                  <a:spLocks noChangeShapeType="1"/>
                </p:cNvSpPr>
                <p:nvPr/>
              </p:nvSpPr>
              <p:spPr bwMode="auto">
                <a:xfrm>
                  <a:off x="2243" y="21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2" name="Line 714"/>
                <p:cNvSpPr>
                  <a:spLocks noChangeShapeType="1"/>
                </p:cNvSpPr>
                <p:nvPr/>
              </p:nvSpPr>
              <p:spPr bwMode="auto">
                <a:xfrm>
                  <a:off x="2243" y="216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3" name="Line 715"/>
                <p:cNvSpPr>
                  <a:spLocks noChangeShapeType="1"/>
                </p:cNvSpPr>
                <p:nvPr/>
              </p:nvSpPr>
              <p:spPr bwMode="auto">
                <a:xfrm>
                  <a:off x="2243" y="220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4" name="Line 716"/>
                <p:cNvSpPr>
                  <a:spLocks noChangeShapeType="1"/>
                </p:cNvSpPr>
                <p:nvPr/>
              </p:nvSpPr>
              <p:spPr bwMode="auto">
                <a:xfrm>
                  <a:off x="2243" y="22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5" name="Line 717"/>
                <p:cNvSpPr>
                  <a:spLocks noChangeShapeType="1"/>
                </p:cNvSpPr>
                <p:nvPr/>
              </p:nvSpPr>
              <p:spPr bwMode="auto">
                <a:xfrm>
                  <a:off x="2243" y="22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6" name="Line 718"/>
                <p:cNvSpPr>
                  <a:spLocks noChangeShapeType="1"/>
                </p:cNvSpPr>
                <p:nvPr/>
              </p:nvSpPr>
              <p:spPr bwMode="auto">
                <a:xfrm>
                  <a:off x="2243" y="231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7" name="Line 719"/>
                <p:cNvSpPr>
                  <a:spLocks noChangeShapeType="1"/>
                </p:cNvSpPr>
                <p:nvPr/>
              </p:nvSpPr>
              <p:spPr bwMode="auto">
                <a:xfrm>
                  <a:off x="2243" y="23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8" name="Line 720"/>
                <p:cNvSpPr>
                  <a:spLocks noChangeShapeType="1"/>
                </p:cNvSpPr>
                <p:nvPr/>
              </p:nvSpPr>
              <p:spPr bwMode="auto">
                <a:xfrm>
                  <a:off x="2243" y="238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9" name="Line 721"/>
                <p:cNvSpPr>
                  <a:spLocks noChangeShapeType="1"/>
                </p:cNvSpPr>
                <p:nvPr/>
              </p:nvSpPr>
              <p:spPr bwMode="auto">
                <a:xfrm>
                  <a:off x="2243" y="24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0" name="Line 722"/>
                <p:cNvSpPr>
                  <a:spLocks noChangeShapeType="1"/>
                </p:cNvSpPr>
                <p:nvPr/>
              </p:nvSpPr>
              <p:spPr bwMode="auto">
                <a:xfrm>
                  <a:off x="2243" y="24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1" name="Line 723"/>
                <p:cNvSpPr>
                  <a:spLocks noChangeShapeType="1"/>
                </p:cNvSpPr>
                <p:nvPr/>
              </p:nvSpPr>
              <p:spPr bwMode="auto">
                <a:xfrm>
                  <a:off x="2243" y="24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2" name="Line 724"/>
                <p:cNvSpPr>
                  <a:spLocks noChangeShapeType="1"/>
                </p:cNvSpPr>
                <p:nvPr/>
              </p:nvSpPr>
              <p:spPr bwMode="auto">
                <a:xfrm>
                  <a:off x="2243" y="253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3" name="Line 725"/>
                <p:cNvSpPr>
                  <a:spLocks noChangeShapeType="1"/>
                </p:cNvSpPr>
                <p:nvPr/>
              </p:nvSpPr>
              <p:spPr bwMode="auto">
                <a:xfrm>
                  <a:off x="2552" y="1868"/>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430" name="Group 726"/>
              <p:cNvGrpSpPr>
                <a:grpSpLocks/>
              </p:cNvGrpSpPr>
              <p:nvPr/>
            </p:nvGrpSpPr>
            <p:grpSpPr bwMode="auto">
              <a:xfrm>
                <a:off x="1778" y="1435"/>
                <a:ext cx="709" cy="986"/>
                <a:chOff x="2198" y="1615"/>
                <a:chExt cx="709" cy="986"/>
              </a:xfrm>
            </p:grpSpPr>
            <p:sp>
              <p:nvSpPr>
                <p:cNvPr id="432" name="Rectangle 727"/>
                <p:cNvSpPr>
                  <a:spLocks noChangeArrowheads="1"/>
                </p:cNvSpPr>
                <p:nvPr/>
              </p:nvSpPr>
              <p:spPr bwMode="auto">
                <a:xfrm>
                  <a:off x="2198" y="1615"/>
                  <a:ext cx="709" cy="986"/>
                </a:xfrm>
                <a:prstGeom prst="rect">
                  <a:avLst/>
                </a:prstGeom>
                <a:solidFill>
                  <a:srgbClr val="FFCCCC"/>
                </a:solidFill>
                <a:ln w="6350">
                  <a:solidFill>
                    <a:schemeClr val="tx1"/>
                  </a:solidFill>
                  <a:miter lim="800000"/>
                  <a:headEnd/>
                  <a:tailEnd/>
                </a:ln>
                <a:effectLst/>
              </p:spPr>
              <p:txBody>
                <a:bodyPr wrap="none" anchor="ctr"/>
                <a:lstStyle/>
                <a:p>
                  <a:endParaRPr lang="en-CA"/>
                </a:p>
              </p:txBody>
            </p:sp>
            <p:sp>
              <p:nvSpPr>
                <p:cNvPr id="433" name="Line 728"/>
                <p:cNvSpPr>
                  <a:spLocks noChangeShapeType="1"/>
                </p:cNvSpPr>
                <p:nvPr/>
              </p:nvSpPr>
              <p:spPr bwMode="auto">
                <a:xfrm>
                  <a:off x="2243" y="16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4" name="Line 729"/>
                <p:cNvSpPr>
                  <a:spLocks noChangeShapeType="1"/>
                </p:cNvSpPr>
                <p:nvPr/>
              </p:nvSpPr>
              <p:spPr bwMode="auto">
                <a:xfrm>
                  <a:off x="2243" y="17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5" name="Line 730"/>
                <p:cNvSpPr>
                  <a:spLocks noChangeShapeType="1"/>
                </p:cNvSpPr>
                <p:nvPr/>
              </p:nvSpPr>
              <p:spPr bwMode="auto">
                <a:xfrm>
                  <a:off x="2243" y="17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6" name="Line 731"/>
                <p:cNvSpPr>
                  <a:spLocks noChangeShapeType="1"/>
                </p:cNvSpPr>
                <p:nvPr/>
              </p:nvSpPr>
              <p:spPr bwMode="auto">
                <a:xfrm>
                  <a:off x="2243" y="17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7" name="Line 732"/>
                <p:cNvSpPr>
                  <a:spLocks noChangeShapeType="1"/>
                </p:cNvSpPr>
                <p:nvPr/>
              </p:nvSpPr>
              <p:spPr bwMode="auto">
                <a:xfrm>
                  <a:off x="2243" y="183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8" name="Line 733"/>
                <p:cNvSpPr>
                  <a:spLocks noChangeShapeType="1"/>
                </p:cNvSpPr>
                <p:nvPr/>
              </p:nvSpPr>
              <p:spPr bwMode="auto">
                <a:xfrm>
                  <a:off x="2243" y="18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9" name="Line 734"/>
                <p:cNvSpPr>
                  <a:spLocks noChangeShapeType="1"/>
                </p:cNvSpPr>
                <p:nvPr/>
              </p:nvSpPr>
              <p:spPr bwMode="auto">
                <a:xfrm>
                  <a:off x="2243" y="19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0" name="Line 735"/>
                <p:cNvSpPr>
                  <a:spLocks noChangeShapeType="1"/>
                </p:cNvSpPr>
                <p:nvPr/>
              </p:nvSpPr>
              <p:spPr bwMode="auto">
                <a:xfrm>
                  <a:off x="2243" y="194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1" name="Line 736"/>
                <p:cNvSpPr>
                  <a:spLocks noChangeShapeType="1"/>
                </p:cNvSpPr>
                <p:nvPr/>
              </p:nvSpPr>
              <p:spPr bwMode="auto">
                <a:xfrm>
                  <a:off x="2243" y="197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2" name="Line 737"/>
                <p:cNvSpPr>
                  <a:spLocks noChangeShapeType="1"/>
                </p:cNvSpPr>
                <p:nvPr/>
              </p:nvSpPr>
              <p:spPr bwMode="auto">
                <a:xfrm>
                  <a:off x="2243" y="20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3" name="Line 738"/>
                <p:cNvSpPr>
                  <a:spLocks noChangeShapeType="1"/>
                </p:cNvSpPr>
                <p:nvPr/>
              </p:nvSpPr>
              <p:spPr bwMode="auto">
                <a:xfrm>
                  <a:off x="2243" y="205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4" name="Line 739"/>
                <p:cNvSpPr>
                  <a:spLocks noChangeShapeType="1"/>
                </p:cNvSpPr>
                <p:nvPr/>
              </p:nvSpPr>
              <p:spPr bwMode="auto">
                <a:xfrm>
                  <a:off x="2243" y="208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5" name="Line 740"/>
                <p:cNvSpPr>
                  <a:spLocks noChangeShapeType="1"/>
                </p:cNvSpPr>
                <p:nvPr/>
              </p:nvSpPr>
              <p:spPr bwMode="auto">
                <a:xfrm>
                  <a:off x="2243" y="21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6" name="Line 741"/>
                <p:cNvSpPr>
                  <a:spLocks noChangeShapeType="1"/>
                </p:cNvSpPr>
                <p:nvPr/>
              </p:nvSpPr>
              <p:spPr bwMode="auto">
                <a:xfrm>
                  <a:off x="2243" y="216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7" name="Line 742"/>
                <p:cNvSpPr>
                  <a:spLocks noChangeShapeType="1"/>
                </p:cNvSpPr>
                <p:nvPr/>
              </p:nvSpPr>
              <p:spPr bwMode="auto">
                <a:xfrm>
                  <a:off x="2243" y="220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8" name="Line 743"/>
                <p:cNvSpPr>
                  <a:spLocks noChangeShapeType="1"/>
                </p:cNvSpPr>
                <p:nvPr/>
              </p:nvSpPr>
              <p:spPr bwMode="auto">
                <a:xfrm>
                  <a:off x="2243" y="22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9" name="Line 744"/>
                <p:cNvSpPr>
                  <a:spLocks noChangeShapeType="1"/>
                </p:cNvSpPr>
                <p:nvPr/>
              </p:nvSpPr>
              <p:spPr bwMode="auto">
                <a:xfrm>
                  <a:off x="2243" y="22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0" name="Line 745"/>
                <p:cNvSpPr>
                  <a:spLocks noChangeShapeType="1"/>
                </p:cNvSpPr>
                <p:nvPr/>
              </p:nvSpPr>
              <p:spPr bwMode="auto">
                <a:xfrm>
                  <a:off x="2243" y="231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1" name="Line 746"/>
                <p:cNvSpPr>
                  <a:spLocks noChangeShapeType="1"/>
                </p:cNvSpPr>
                <p:nvPr/>
              </p:nvSpPr>
              <p:spPr bwMode="auto">
                <a:xfrm>
                  <a:off x="2243" y="23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2" name="Line 747"/>
                <p:cNvSpPr>
                  <a:spLocks noChangeShapeType="1"/>
                </p:cNvSpPr>
                <p:nvPr/>
              </p:nvSpPr>
              <p:spPr bwMode="auto">
                <a:xfrm>
                  <a:off x="2243" y="238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3" name="Line 748"/>
                <p:cNvSpPr>
                  <a:spLocks noChangeShapeType="1"/>
                </p:cNvSpPr>
                <p:nvPr/>
              </p:nvSpPr>
              <p:spPr bwMode="auto">
                <a:xfrm>
                  <a:off x="2243" y="24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4" name="Line 749"/>
                <p:cNvSpPr>
                  <a:spLocks noChangeShapeType="1"/>
                </p:cNvSpPr>
                <p:nvPr/>
              </p:nvSpPr>
              <p:spPr bwMode="auto">
                <a:xfrm>
                  <a:off x="2243" y="24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5" name="Line 750"/>
                <p:cNvSpPr>
                  <a:spLocks noChangeShapeType="1"/>
                </p:cNvSpPr>
                <p:nvPr/>
              </p:nvSpPr>
              <p:spPr bwMode="auto">
                <a:xfrm>
                  <a:off x="2243" y="24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6" name="Line 751"/>
                <p:cNvSpPr>
                  <a:spLocks noChangeShapeType="1"/>
                </p:cNvSpPr>
                <p:nvPr/>
              </p:nvSpPr>
              <p:spPr bwMode="auto">
                <a:xfrm>
                  <a:off x="2243" y="253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7" name="Line 752"/>
                <p:cNvSpPr>
                  <a:spLocks noChangeShapeType="1"/>
                </p:cNvSpPr>
                <p:nvPr/>
              </p:nvSpPr>
              <p:spPr bwMode="auto">
                <a:xfrm>
                  <a:off x="2552" y="1868"/>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431" name="Text Box 753"/>
              <p:cNvSpPr txBox="1">
                <a:spLocks noChangeArrowheads="1"/>
              </p:cNvSpPr>
              <p:nvPr/>
            </p:nvSpPr>
            <p:spPr bwMode="auto">
              <a:xfrm>
                <a:off x="1399" y="788"/>
                <a:ext cx="1343" cy="422"/>
              </a:xfrm>
              <a:prstGeom prst="rect">
                <a:avLst/>
              </a:prstGeom>
              <a:noFill/>
              <a:ln w="9525">
                <a:noFill/>
                <a:miter lim="800000"/>
                <a:headEnd type="none" w="sm" len="sm"/>
                <a:tailEnd type="none" w="sm" len="sm"/>
              </a:ln>
              <a:effectLst/>
            </p:spPr>
            <p:txBody>
              <a:bodyPr wrap="none">
                <a:spAutoFit/>
              </a:bodyPr>
              <a:lstStyle/>
              <a:p>
                <a:pPr algn="ctr"/>
                <a:r>
                  <a:rPr lang="en-US" sz="1900" b="1">
                    <a:latin typeface="Arial" charset="0"/>
                  </a:rPr>
                  <a:t>System/Software</a:t>
                </a:r>
              </a:p>
              <a:p>
                <a:pPr algn="ctr"/>
                <a:r>
                  <a:rPr lang="en-US" sz="1900" b="1">
                    <a:latin typeface="Arial" charset="0"/>
                  </a:rPr>
                  <a:t>requirements</a:t>
                </a:r>
              </a:p>
            </p:txBody>
          </p:sp>
        </p:grpSp>
        <p:grpSp>
          <p:nvGrpSpPr>
            <p:cNvPr id="11" name="Group 754"/>
            <p:cNvGrpSpPr>
              <a:grpSpLocks/>
            </p:cNvGrpSpPr>
            <p:nvPr/>
          </p:nvGrpSpPr>
          <p:grpSpPr bwMode="auto">
            <a:xfrm>
              <a:off x="3366" y="656"/>
              <a:ext cx="1133" cy="1591"/>
              <a:chOff x="3184" y="573"/>
              <a:chExt cx="1133" cy="1591"/>
            </a:xfrm>
          </p:grpSpPr>
          <p:grpSp>
            <p:nvGrpSpPr>
              <p:cNvPr id="346" name="Group 755"/>
              <p:cNvGrpSpPr>
                <a:grpSpLocks/>
              </p:cNvGrpSpPr>
              <p:nvPr/>
            </p:nvGrpSpPr>
            <p:grpSpPr bwMode="auto">
              <a:xfrm>
                <a:off x="3286" y="986"/>
                <a:ext cx="709" cy="986"/>
                <a:chOff x="3773" y="986"/>
                <a:chExt cx="709" cy="986"/>
              </a:xfrm>
            </p:grpSpPr>
            <p:sp>
              <p:nvSpPr>
                <p:cNvPr id="402" name="Rectangle 756"/>
                <p:cNvSpPr>
                  <a:spLocks noChangeArrowheads="1"/>
                </p:cNvSpPr>
                <p:nvPr/>
              </p:nvSpPr>
              <p:spPr bwMode="auto">
                <a:xfrm>
                  <a:off x="3773" y="986"/>
                  <a:ext cx="709" cy="986"/>
                </a:xfrm>
                <a:prstGeom prst="rect">
                  <a:avLst/>
                </a:prstGeom>
                <a:solidFill>
                  <a:srgbClr val="FFFF99"/>
                </a:solidFill>
                <a:ln w="6350">
                  <a:solidFill>
                    <a:schemeClr val="tx1"/>
                  </a:solidFill>
                  <a:miter lim="800000"/>
                  <a:headEnd/>
                  <a:tailEnd/>
                </a:ln>
                <a:effectLst/>
              </p:spPr>
              <p:txBody>
                <a:bodyPr wrap="none" anchor="ctr"/>
                <a:lstStyle/>
                <a:p>
                  <a:endParaRPr lang="en-CA"/>
                </a:p>
              </p:txBody>
            </p:sp>
            <p:sp>
              <p:nvSpPr>
                <p:cNvPr id="403" name="Line 757"/>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4" name="Line 758"/>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5" name="Line 759"/>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6" name="Line 760"/>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7" name="Line 761"/>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8" name="Line 762"/>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9" name="Line 763"/>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0" name="Line 764"/>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1" name="Line 765"/>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2" name="Line 766"/>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3" name="Line 767"/>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4" name="Line 768"/>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5" name="Line 769"/>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6" name="Line 770"/>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7" name="Line 771"/>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8" name="Line 772"/>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9" name="Line 773"/>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0" name="Line 774"/>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1" name="Line 775"/>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2" name="Line 776"/>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3" name="Line 777"/>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4" name="Line 778"/>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5" name="Line 779"/>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6" name="Line 780"/>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7" name="Line 781"/>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347" name="Group 782"/>
              <p:cNvGrpSpPr>
                <a:grpSpLocks/>
              </p:cNvGrpSpPr>
              <p:nvPr/>
            </p:nvGrpSpPr>
            <p:grpSpPr bwMode="auto">
              <a:xfrm>
                <a:off x="3382" y="1082"/>
                <a:ext cx="709" cy="986"/>
                <a:chOff x="3773" y="986"/>
                <a:chExt cx="709" cy="986"/>
              </a:xfrm>
            </p:grpSpPr>
            <p:sp>
              <p:nvSpPr>
                <p:cNvPr id="376" name="Rectangle 783"/>
                <p:cNvSpPr>
                  <a:spLocks noChangeArrowheads="1"/>
                </p:cNvSpPr>
                <p:nvPr/>
              </p:nvSpPr>
              <p:spPr bwMode="auto">
                <a:xfrm>
                  <a:off x="3773" y="986"/>
                  <a:ext cx="709" cy="986"/>
                </a:xfrm>
                <a:prstGeom prst="rect">
                  <a:avLst/>
                </a:prstGeom>
                <a:solidFill>
                  <a:srgbClr val="FFFF99"/>
                </a:solidFill>
                <a:ln w="6350">
                  <a:solidFill>
                    <a:schemeClr val="tx1"/>
                  </a:solidFill>
                  <a:miter lim="800000"/>
                  <a:headEnd/>
                  <a:tailEnd/>
                </a:ln>
                <a:effectLst/>
              </p:spPr>
              <p:txBody>
                <a:bodyPr wrap="none" anchor="ctr"/>
                <a:lstStyle/>
                <a:p>
                  <a:endParaRPr lang="en-CA"/>
                </a:p>
              </p:txBody>
            </p:sp>
            <p:sp>
              <p:nvSpPr>
                <p:cNvPr id="377" name="Line 784"/>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8" name="Line 785"/>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9" name="Line 786"/>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0" name="Line 787"/>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1" name="Line 788"/>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2" name="Line 789"/>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3" name="Line 790"/>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4" name="Line 791"/>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5" name="Line 792"/>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6" name="Line 793"/>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7" name="Line 794"/>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8" name="Line 795"/>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9" name="Line 796"/>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0" name="Line 797"/>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1" name="Line 798"/>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2" name="Line 799"/>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3" name="Line 800"/>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4" name="Line 801"/>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5" name="Line 802"/>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6" name="Line 803"/>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7" name="Line 804"/>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8" name="Line 805"/>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9" name="Line 806"/>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0" name="Line 807"/>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1" name="Line 808"/>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348" name="Group 809"/>
              <p:cNvGrpSpPr>
                <a:grpSpLocks/>
              </p:cNvGrpSpPr>
              <p:nvPr/>
            </p:nvGrpSpPr>
            <p:grpSpPr bwMode="auto">
              <a:xfrm>
                <a:off x="3478" y="1178"/>
                <a:ext cx="709" cy="986"/>
                <a:chOff x="3773" y="986"/>
                <a:chExt cx="709" cy="986"/>
              </a:xfrm>
            </p:grpSpPr>
            <p:sp>
              <p:nvSpPr>
                <p:cNvPr id="350" name="Rectangle 810"/>
                <p:cNvSpPr>
                  <a:spLocks noChangeArrowheads="1"/>
                </p:cNvSpPr>
                <p:nvPr/>
              </p:nvSpPr>
              <p:spPr bwMode="auto">
                <a:xfrm>
                  <a:off x="3773" y="986"/>
                  <a:ext cx="709" cy="986"/>
                </a:xfrm>
                <a:prstGeom prst="rect">
                  <a:avLst/>
                </a:prstGeom>
                <a:solidFill>
                  <a:srgbClr val="FFFF99"/>
                </a:solidFill>
                <a:ln w="6350">
                  <a:solidFill>
                    <a:schemeClr val="tx1"/>
                  </a:solidFill>
                  <a:miter lim="800000"/>
                  <a:headEnd/>
                  <a:tailEnd/>
                </a:ln>
                <a:effectLst/>
              </p:spPr>
              <p:txBody>
                <a:bodyPr wrap="none" anchor="ctr"/>
                <a:lstStyle/>
                <a:p>
                  <a:endParaRPr lang="en-CA"/>
                </a:p>
              </p:txBody>
            </p:sp>
            <p:sp>
              <p:nvSpPr>
                <p:cNvPr id="351" name="Line 811"/>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2" name="Line 812"/>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3" name="Line 813"/>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4" name="Line 814"/>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5" name="Line 815"/>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6" name="Line 816"/>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7" name="Line 817"/>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8" name="Line 818"/>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9" name="Line 819"/>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0" name="Line 820"/>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1" name="Line 821"/>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2" name="Line 822"/>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3" name="Line 823"/>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4" name="Line 824"/>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5" name="Line 825"/>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6" name="Line 826"/>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7" name="Line 827"/>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8" name="Line 828"/>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9" name="Line 829"/>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0" name="Line 830"/>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1" name="Line 831"/>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2" name="Line 832"/>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3" name="Line 833"/>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4" name="Line 834"/>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5" name="Line 835"/>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349" name="Text Box 836"/>
              <p:cNvSpPr txBox="1">
                <a:spLocks noChangeArrowheads="1"/>
              </p:cNvSpPr>
              <p:nvPr/>
            </p:nvSpPr>
            <p:spPr bwMode="auto">
              <a:xfrm>
                <a:off x="3184" y="573"/>
                <a:ext cx="1133" cy="422"/>
              </a:xfrm>
              <a:prstGeom prst="rect">
                <a:avLst/>
              </a:prstGeom>
              <a:noFill/>
              <a:ln w="9525">
                <a:noFill/>
                <a:miter lim="800000"/>
                <a:headEnd type="none" w="sm" len="sm"/>
                <a:tailEnd type="none" w="sm" len="sm"/>
              </a:ln>
              <a:effectLst/>
            </p:spPr>
            <p:txBody>
              <a:bodyPr wrap="none">
                <a:spAutoFit/>
              </a:bodyPr>
              <a:lstStyle/>
              <a:p>
                <a:pPr algn="ctr"/>
                <a:r>
                  <a:rPr lang="en-US" sz="1900" b="1">
                    <a:latin typeface="Arial" charset="0"/>
                  </a:rPr>
                  <a:t>Design</a:t>
                </a:r>
              </a:p>
              <a:p>
                <a:pPr algn="ctr"/>
                <a:r>
                  <a:rPr lang="en-US" sz="1900" b="1">
                    <a:latin typeface="Arial" charset="0"/>
                  </a:rPr>
                  <a:t>specifications</a:t>
                </a:r>
              </a:p>
            </p:txBody>
          </p:sp>
        </p:grpSp>
        <p:grpSp>
          <p:nvGrpSpPr>
            <p:cNvPr id="12" name="Group 837"/>
            <p:cNvGrpSpPr>
              <a:grpSpLocks/>
            </p:cNvGrpSpPr>
            <p:nvPr/>
          </p:nvGrpSpPr>
          <p:grpSpPr bwMode="auto">
            <a:xfrm>
              <a:off x="1793" y="2490"/>
              <a:ext cx="1343" cy="1602"/>
              <a:chOff x="2947" y="2401"/>
              <a:chExt cx="1343" cy="1602"/>
            </a:xfrm>
          </p:grpSpPr>
          <p:grpSp>
            <p:nvGrpSpPr>
              <p:cNvPr id="264" name="Group 838"/>
              <p:cNvGrpSpPr>
                <a:grpSpLocks/>
              </p:cNvGrpSpPr>
              <p:nvPr/>
            </p:nvGrpSpPr>
            <p:grpSpPr bwMode="auto">
              <a:xfrm>
                <a:off x="3109" y="2401"/>
                <a:ext cx="709" cy="986"/>
                <a:chOff x="3773" y="986"/>
                <a:chExt cx="709" cy="986"/>
              </a:xfrm>
            </p:grpSpPr>
            <p:sp>
              <p:nvSpPr>
                <p:cNvPr id="320" name="Rectangle 839"/>
                <p:cNvSpPr>
                  <a:spLocks noChangeArrowheads="1"/>
                </p:cNvSpPr>
                <p:nvPr/>
              </p:nvSpPr>
              <p:spPr bwMode="auto">
                <a:xfrm>
                  <a:off x="3773" y="986"/>
                  <a:ext cx="709" cy="986"/>
                </a:xfrm>
                <a:prstGeom prst="rect">
                  <a:avLst/>
                </a:prstGeom>
                <a:solidFill>
                  <a:srgbClr val="FFCC99"/>
                </a:solidFill>
                <a:ln w="6350">
                  <a:solidFill>
                    <a:schemeClr val="tx1"/>
                  </a:solidFill>
                  <a:miter lim="800000"/>
                  <a:headEnd/>
                  <a:tailEnd/>
                </a:ln>
                <a:effectLst/>
              </p:spPr>
              <p:txBody>
                <a:bodyPr wrap="none" anchor="ctr"/>
                <a:lstStyle/>
                <a:p>
                  <a:endParaRPr lang="en-CA"/>
                </a:p>
              </p:txBody>
            </p:sp>
            <p:sp>
              <p:nvSpPr>
                <p:cNvPr id="321" name="Line 840"/>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2" name="Line 841"/>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3" name="Line 842"/>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4" name="Line 843"/>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5" name="Line 844"/>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6" name="Line 845"/>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7" name="Line 846"/>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8" name="Line 847"/>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9" name="Line 848"/>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0" name="Line 849"/>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1" name="Line 850"/>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2" name="Line 851"/>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3" name="Line 852"/>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4" name="Line 853"/>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5" name="Line 854"/>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6" name="Line 855"/>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7" name="Line 856"/>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8" name="Line 857"/>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9" name="Line 858"/>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0" name="Line 859"/>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1" name="Line 860"/>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2" name="Line 861"/>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3" name="Line 862"/>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4" name="Line 863"/>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5" name="Line 864"/>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265" name="Group 865"/>
              <p:cNvGrpSpPr>
                <a:grpSpLocks/>
              </p:cNvGrpSpPr>
              <p:nvPr/>
            </p:nvGrpSpPr>
            <p:grpSpPr bwMode="auto">
              <a:xfrm>
                <a:off x="3205" y="2497"/>
                <a:ext cx="709" cy="986"/>
                <a:chOff x="3773" y="986"/>
                <a:chExt cx="709" cy="986"/>
              </a:xfrm>
            </p:grpSpPr>
            <p:sp>
              <p:nvSpPr>
                <p:cNvPr id="294" name="Rectangle 866"/>
                <p:cNvSpPr>
                  <a:spLocks noChangeArrowheads="1"/>
                </p:cNvSpPr>
                <p:nvPr/>
              </p:nvSpPr>
              <p:spPr bwMode="auto">
                <a:xfrm>
                  <a:off x="3773" y="986"/>
                  <a:ext cx="709" cy="986"/>
                </a:xfrm>
                <a:prstGeom prst="rect">
                  <a:avLst/>
                </a:prstGeom>
                <a:solidFill>
                  <a:srgbClr val="FFCC99"/>
                </a:solidFill>
                <a:ln w="6350">
                  <a:solidFill>
                    <a:schemeClr val="tx1"/>
                  </a:solidFill>
                  <a:miter lim="800000"/>
                  <a:headEnd/>
                  <a:tailEnd/>
                </a:ln>
                <a:effectLst/>
              </p:spPr>
              <p:txBody>
                <a:bodyPr wrap="none" anchor="ctr"/>
                <a:lstStyle/>
                <a:p>
                  <a:endParaRPr lang="en-CA"/>
                </a:p>
              </p:txBody>
            </p:sp>
            <p:sp>
              <p:nvSpPr>
                <p:cNvPr id="295" name="Line 867"/>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6" name="Line 868"/>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7" name="Line 869"/>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8" name="Line 870"/>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9" name="Line 871"/>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0" name="Line 872"/>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1" name="Line 873"/>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2" name="Line 874"/>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3" name="Line 875"/>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4" name="Line 876"/>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5" name="Line 877"/>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6" name="Line 878"/>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7" name="Line 879"/>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8" name="Line 880"/>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9" name="Line 881"/>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0" name="Line 882"/>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1" name="Line 883"/>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2" name="Line 884"/>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3" name="Line 885"/>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4" name="Line 886"/>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5" name="Line 887"/>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6" name="Line 888"/>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7" name="Line 889"/>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8" name="Line 890"/>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9" name="Line 891"/>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266" name="Group 892"/>
              <p:cNvGrpSpPr>
                <a:grpSpLocks/>
              </p:cNvGrpSpPr>
              <p:nvPr/>
            </p:nvGrpSpPr>
            <p:grpSpPr bwMode="auto">
              <a:xfrm>
                <a:off x="3301" y="2593"/>
                <a:ext cx="709" cy="986"/>
                <a:chOff x="3773" y="986"/>
                <a:chExt cx="709" cy="986"/>
              </a:xfrm>
            </p:grpSpPr>
            <p:sp>
              <p:nvSpPr>
                <p:cNvPr id="268" name="Rectangle 893"/>
                <p:cNvSpPr>
                  <a:spLocks noChangeArrowheads="1"/>
                </p:cNvSpPr>
                <p:nvPr/>
              </p:nvSpPr>
              <p:spPr bwMode="auto">
                <a:xfrm>
                  <a:off x="3773" y="986"/>
                  <a:ext cx="709" cy="986"/>
                </a:xfrm>
                <a:prstGeom prst="rect">
                  <a:avLst/>
                </a:prstGeom>
                <a:solidFill>
                  <a:srgbClr val="FFCC99"/>
                </a:solidFill>
                <a:ln w="6350">
                  <a:solidFill>
                    <a:schemeClr val="tx1"/>
                  </a:solidFill>
                  <a:miter lim="800000"/>
                  <a:headEnd/>
                  <a:tailEnd/>
                </a:ln>
                <a:effectLst/>
              </p:spPr>
              <p:txBody>
                <a:bodyPr wrap="none" anchor="ctr"/>
                <a:lstStyle/>
                <a:p>
                  <a:endParaRPr lang="en-CA"/>
                </a:p>
              </p:txBody>
            </p:sp>
            <p:sp>
              <p:nvSpPr>
                <p:cNvPr id="269" name="Line 894"/>
                <p:cNvSpPr>
                  <a:spLocks noChangeShapeType="1"/>
                </p:cNvSpPr>
                <p:nvPr/>
              </p:nvSpPr>
              <p:spPr bwMode="auto">
                <a:xfrm>
                  <a:off x="3818" y="105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0" name="Line 895"/>
                <p:cNvSpPr>
                  <a:spLocks noChangeShapeType="1"/>
                </p:cNvSpPr>
                <p:nvPr/>
              </p:nvSpPr>
              <p:spPr bwMode="auto">
                <a:xfrm>
                  <a:off x="3818" y="10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1" name="Line 896"/>
                <p:cNvSpPr>
                  <a:spLocks noChangeShapeType="1"/>
                </p:cNvSpPr>
                <p:nvPr/>
              </p:nvSpPr>
              <p:spPr bwMode="auto">
                <a:xfrm>
                  <a:off x="3818" y="11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2" name="Line 897"/>
                <p:cNvSpPr>
                  <a:spLocks noChangeShapeType="1"/>
                </p:cNvSpPr>
                <p:nvPr/>
              </p:nvSpPr>
              <p:spPr bwMode="auto">
                <a:xfrm>
                  <a:off x="3818" y="11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3" name="Line 898"/>
                <p:cNvSpPr>
                  <a:spLocks noChangeShapeType="1"/>
                </p:cNvSpPr>
                <p:nvPr/>
              </p:nvSpPr>
              <p:spPr bwMode="auto">
                <a:xfrm>
                  <a:off x="3818" y="12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4" name="Line 899"/>
                <p:cNvSpPr>
                  <a:spLocks noChangeShapeType="1"/>
                </p:cNvSpPr>
                <p:nvPr/>
              </p:nvSpPr>
              <p:spPr bwMode="auto">
                <a:xfrm>
                  <a:off x="3818" y="12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5" name="Line 900"/>
                <p:cNvSpPr>
                  <a:spLocks noChangeShapeType="1"/>
                </p:cNvSpPr>
                <p:nvPr/>
              </p:nvSpPr>
              <p:spPr bwMode="auto">
                <a:xfrm>
                  <a:off x="3818" y="127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6" name="Line 901"/>
                <p:cNvSpPr>
                  <a:spLocks noChangeShapeType="1"/>
                </p:cNvSpPr>
                <p:nvPr/>
              </p:nvSpPr>
              <p:spPr bwMode="auto">
                <a:xfrm>
                  <a:off x="3818" y="13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7" name="Line 902"/>
                <p:cNvSpPr>
                  <a:spLocks noChangeShapeType="1"/>
                </p:cNvSpPr>
                <p:nvPr/>
              </p:nvSpPr>
              <p:spPr bwMode="auto">
                <a:xfrm>
                  <a:off x="3818" y="13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8" name="Line 903"/>
                <p:cNvSpPr>
                  <a:spLocks noChangeShapeType="1"/>
                </p:cNvSpPr>
                <p:nvPr/>
              </p:nvSpPr>
              <p:spPr bwMode="auto">
                <a:xfrm>
                  <a:off x="3818" y="13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79" name="Line 904"/>
                <p:cNvSpPr>
                  <a:spLocks noChangeShapeType="1"/>
                </p:cNvSpPr>
                <p:nvPr/>
              </p:nvSpPr>
              <p:spPr bwMode="auto">
                <a:xfrm>
                  <a:off x="3818" y="142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0" name="Line 905"/>
                <p:cNvSpPr>
                  <a:spLocks noChangeShapeType="1"/>
                </p:cNvSpPr>
                <p:nvPr/>
              </p:nvSpPr>
              <p:spPr bwMode="auto">
                <a:xfrm>
                  <a:off x="3818" y="14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1" name="Line 906"/>
                <p:cNvSpPr>
                  <a:spLocks noChangeShapeType="1"/>
                </p:cNvSpPr>
                <p:nvPr/>
              </p:nvSpPr>
              <p:spPr bwMode="auto">
                <a:xfrm>
                  <a:off x="3818" y="149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2" name="Line 907"/>
                <p:cNvSpPr>
                  <a:spLocks noChangeShapeType="1"/>
                </p:cNvSpPr>
                <p:nvPr/>
              </p:nvSpPr>
              <p:spPr bwMode="auto">
                <a:xfrm>
                  <a:off x="3818" y="15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3" name="Line 908"/>
                <p:cNvSpPr>
                  <a:spLocks noChangeShapeType="1"/>
                </p:cNvSpPr>
                <p:nvPr/>
              </p:nvSpPr>
              <p:spPr bwMode="auto">
                <a:xfrm>
                  <a:off x="3818" y="15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4" name="Line 909"/>
                <p:cNvSpPr>
                  <a:spLocks noChangeShapeType="1"/>
                </p:cNvSpPr>
                <p:nvPr/>
              </p:nvSpPr>
              <p:spPr bwMode="auto">
                <a:xfrm>
                  <a:off x="3818" y="16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5" name="Line 910"/>
                <p:cNvSpPr>
                  <a:spLocks noChangeShapeType="1"/>
                </p:cNvSpPr>
                <p:nvPr/>
              </p:nvSpPr>
              <p:spPr bwMode="auto">
                <a:xfrm>
                  <a:off x="3818" y="164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6" name="Line 911"/>
                <p:cNvSpPr>
                  <a:spLocks noChangeShapeType="1"/>
                </p:cNvSpPr>
                <p:nvPr/>
              </p:nvSpPr>
              <p:spPr bwMode="auto">
                <a:xfrm>
                  <a:off x="3818" y="168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7" name="Line 912"/>
                <p:cNvSpPr>
                  <a:spLocks noChangeShapeType="1"/>
                </p:cNvSpPr>
                <p:nvPr/>
              </p:nvSpPr>
              <p:spPr bwMode="auto">
                <a:xfrm>
                  <a:off x="3818" y="17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8" name="Line 913"/>
                <p:cNvSpPr>
                  <a:spLocks noChangeShapeType="1"/>
                </p:cNvSpPr>
                <p:nvPr/>
              </p:nvSpPr>
              <p:spPr bwMode="auto">
                <a:xfrm>
                  <a:off x="3818" y="17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9" name="Line 914"/>
                <p:cNvSpPr>
                  <a:spLocks noChangeShapeType="1"/>
                </p:cNvSpPr>
                <p:nvPr/>
              </p:nvSpPr>
              <p:spPr bwMode="auto">
                <a:xfrm>
                  <a:off x="3818" y="17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0" name="Line 915"/>
                <p:cNvSpPr>
                  <a:spLocks noChangeShapeType="1"/>
                </p:cNvSpPr>
                <p:nvPr/>
              </p:nvSpPr>
              <p:spPr bwMode="auto">
                <a:xfrm>
                  <a:off x="3818" y="18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1" name="Line 916"/>
                <p:cNvSpPr>
                  <a:spLocks noChangeShapeType="1"/>
                </p:cNvSpPr>
                <p:nvPr/>
              </p:nvSpPr>
              <p:spPr bwMode="auto">
                <a:xfrm>
                  <a:off x="3818" y="186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2" name="Line 917"/>
                <p:cNvSpPr>
                  <a:spLocks noChangeShapeType="1"/>
                </p:cNvSpPr>
                <p:nvPr/>
              </p:nvSpPr>
              <p:spPr bwMode="auto">
                <a:xfrm>
                  <a:off x="3818" y="190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3" name="Line 918"/>
                <p:cNvSpPr>
                  <a:spLocks noChangeShapeType="1"/>
                </p:cNvSpPr>
                <p:nvPr/>
              </p:nvSpPr>
              <p:spPr bwMode="auto">
                <a:xfrm>
                  <a:off x="4127" y="123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267" name="Text Box 919"/>
              <p:cNvSpPr txBox="1">
                <a:spLocks noChangeArrowheads="1"/>
              </p:cNvSpPr>
              <p:nvPr/>
            </p:nvSpPr>
            <p:spPr bwMode="auto">
              <a:xfrm>
                <a:off x="2947" y="3581"/>
                <a:ext cx="1343" cy="422"/>
              </a:xfrm>
              <a:prstGeom prst="rect">
                <a:avLst/>
              </a:prstGeom>
              <a:noFill/>
              <a:ln w="9525">
                <a:noFill/>
                <a:miter lim="800000"/>
                <a:headEnd type="none" w="sm" len="sm"/>
                <a:tailEnd type="none" w="sm" len="sm"/>
              </a:ln>
              <a:effectLst/>
            </p:spPr>
            <p:txBody>
              <a:bodyPr wrap="none">
                <a:spAutoFit/>
              </a:bodyPr>
              <a:lstStyle/>
              <a:p>
                <a:pPr algn="ctr"/>
                <a:r>
                  <a:rPr lang="en-US" sz="1900" b="1">
                    <a:latin typeface="Arial" charset="0"/>
                  </a:rPr>
                  <a:t>System/Software</a:t>
                </a:r>
              </a:p>
              <a:p>
                <a:pPr algn="ctr"/>
                <a:r>
                  <a:rPr lang="en-US" sz="1900" b="1">
                    <a:latin typeface="Arial" charset="0"/>
                  </a:rPr>
                  <a:t>tests</a:t>
                </a:r>
              </a:p>
            </p:txBody>
          </p:sp>
        </p:grpSp>
        <p:grpSp>
          <p:nvGrpSpPr>
            <p:cNvPr id="13" name="Group 920"/>
            <p:cNvGrpSpPr>
              <a:grpSpLocks/>
            </p:cNvGrpSpPr>
            <p:nvPr/>
          </p:nvGrpSpPr>
          <p:grpSpPr bwMode="auto">
            <a:xfrm>
              <a:off x="3473" y="2495"/>
              <a:ext cx="901" cy="1602"/>
              <a:chOff x="4587" y="770"/>
              <a:chExt cx="901" cy="1602"/>
            </a:xfrm>
          </p:grpSpPr>
          <p:grpSp>
            <p:nvGrpSpPr>
              <p:cNvPr id="184" name="Group 921"/>
              <p:cNvGrpSpPr>
                <a:grpSpLocks/>
              </p:cNvGrpSpPr>
              <p:nvPr/>
            </p:nvGrpSpPr>
            <p:grpSpPr bwMode="auto">
              <a:xfrm>
                <a:off x="4587" y="770"/>
                <a:ext cx="901" cy="1178"/>
                <a:chOff x="4587" y="770"/>
                <a:chExt cx="901" cy="1178"/>
              </a:xfrm>
            </p:grpSpPr>
            <p:sp>
              <p:nvSpPr>
                <p:cNvPr id="186" name="Rectangle 922"/>
                <p:cNvSpPr>
                  <a:spLocks noChangeArrowheads="1"/>
                </p:cNvSpPr>
                <p:nvPr/>
              </p:nvSpPr>
              <p:spPr bwMode="auto">
                <a:xfrm>
                  <a:off x="4587" y="770"/>
                  <a:ext cx="709" cy="986"/>
                </a:xfrm>
                <a:prstGeom prst="rect">
                  <a:avLst/>
                </a:prstGeom>
                <a:solidFill>
                  <a:srgbClr val="FF9900"/>
                </a:solidFill>
                <a:ln w="6350">
                  <a:solidFill>
                    <a:schemeClr val="tx1"/>
                  </a:solidFill>
                  <a:miter lim="800000"/>
                  <a:headEnd/>
                  <a:tailEnd/>
                </a:ln>
                <a:effectLst/>
              </p:spPr>
              <p:txBody>
                <a:bodyPr wrap="none" anchor="ctr"/>
                <a:lstStyle/>
                <a:p>
                  <a:endParaRPr lang="en-CA"/>
                </a:p>
              </p:txBody>
            </p:sp>
            <p:sp>
              <p:nvSpPr>
                <p:cNvPr id="187" name="Line 923"/>
                <p:cNvSpPr>
                  <a:spLocks noChangeShapeType="1"/>
                </p:cNvSpPr>
                <p:nvPr/>
              </p:nvSpPr>
              <p:spPr bwMode="auto">
                <a:xfrm>
                  <a:off x="4632" y="84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8" name="Line 924"/>
                <p:cNvSpPr>
                  <a:spLocks noChangeShapeType="1"/>
                </p:cNvSpPr>
                <p:nvPr/>
              </p:nvSpPr>
              <p:spPr bwMode="auto">
                <a:xfrm>
                  <a:off x="4632" y="87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9" name="Line 925"/>
                <p:cNvSpPr>
                  <a:spLocks noChangeShapeType="1"/>
                </p:cNvSpPr>
                <p:nvPr/>
              </p:nvSpPr>
              <p:spPr bwMode="auto">
                <a:xfrm>
                  <a:off x="4632" y="9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0" name="Line 926"/>
                <p:cNvSpPr>
                  <a:spLocks noChangeShapeType="1"/>
                </p:cNvSpPr>
                <p:nvPr/>
              </p:nvSpPr>
              <p:spPr bwMode="auto">
                <a:xfrm>
                  <a:off x="4632" y="9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1" name="Line 927"/>
                <p:cNvSpPr>
                  <a:spLocks noChangeShapeType="1"/>
                </p:cNvSpPr>
                <p:nvPr/>
              </p:nvSpPr>
              <p:spPr bwMode="auto">
                <a:xfrm>
                  <a:off x="4632" y="98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2" name="Line 928"/>
                <p:cNvSpPr>
                  <a:spLocks noChangeShapeType="1"/>
                </p:cNvSpPr>
                <p:nvPr/>
              </p:nvSpPr>
              <p:spPr bwMode="auto">
                <a:xfrm>
                  <a:off x="4632" y="102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3" name="Line 929"/>
                <p:cNvSpPr>
                  <a:spLocks noChangeShapeType="1"/>
                </p:cNvSpPr>
                <p:nvPr/>
              </p:nvSpPr>
              <p:spPr bwMode="auto">
                <a:xfrm>
                  <a:off x="4632" y="106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4" name="Line 930"/>
                <p:cNvSpPr>
                  <a:spLocks noChangeShapeType="1"/>
                </p:cNvSpPr>
                <p:nvPr/>
              </p:nvSpPr>
              <p:spPr bwMode="auto">
                <a:xfrm>
                  <a:off x="4632" y="109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5" name="Line 931"/>
                <p:cNvSpPr>
                  <a:spLocks noChangeShapeType="1"/>
                </p:cNvSpPr>
                <p:nvPr/>
              </p:nvSpPr>
              <p:spPr bwMode="auto">
                <a:xfrm>
                  <a:off x="4632" y="113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6" name="Line 932"/>
                <p:cNvSpPr>
                  <a:spLocks noChangeShapeType="1"/>
                </p:cNvSpPr>
                <p:nvPr/>
              </p:nvSpPr>
              <p:spPr bwMode="auto">
                <a:xfrm>
                  <a:off x="4632" y="117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7" name="Line 933"/>
                <p:cNvSpPr>
                  <a:spLocks noChangeShapeType="1"/>
                </p:cNvSpPr>
                <p:nvPr/>
              </p:nvSpPr>
              <p:spPr bwMode="auto">
                <a:xfrm>
                  <a:off x="4632" y="120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8" name="Line 934"/>
                <p:cNvSpPr>
                  <a:spLocks noChangeShapeType="1"/>
                </p:cNvSpPr>
                <p:nvPr/>
              </p:nvSpPr>
              <p:spPr bwMode="auto">
                <a:xfrm>
                  <a:off x="4632" y="124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99" name="Line 935"/>
                <p:cNvSpPr>
                  <a:spLocks noChangeShapeType="1"/>
                </p:cNvSpPr>
                <p:nvPr/>
              </p:nvSpPr>
              <p:spPr bwMode="auto">
                <a:xfrm>
                  <a:off x="4632" y="128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0" name="Line 936"/>
                <p:cNvSpPr>
                  <a:spLocks noChangeShapeType="1"/>
                </p:cNvSpPr>
                <p:nvPr/>
              </p:nvSpPr>
              <p:spPr bwMode="auto">
                <a:xfrm>
                  <a:off x="4632" y="131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1" name="Line 937"/>
                <p:cNvSpPr>
                  <a:spLocks noChangeShapeType="1"/>
                </p:cNvSpPr>
                <p:nvPr/>
              </p:nvSpPr>
              <p:spPr bwMode="auto">
                <a:xfrm>
                  <a:off x="4632" y="135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2" name="Line 938"/>
                <p:cNvSpPr>
                  <a:spLocks noChangeShapeType="1"/>
                </p:cNvSpPr>
                <p:nvPr/>
              </p:nvSpPr>
              <p:spPr bwMode="auto">
                <a:xfrm>
                  <a:off x="4632" y="139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3" name="Line 939"/>
                <p:cNvSpPr>
                  <a:spLocks noChangeShapeType="1"/>
                </p:cNvSpPr>
                <p:nvPr/>
              </p:nvSpPr>
              <p:spPr bwMode="auto">
                <a:xfrm>
                  <a:off x="4632" y="142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4" name="Line 940"/>
                <p:cNvSpPr>
                  <a:spLocks noChangeShapeType="1"/>
                </p:cNvSpPr>
                <p:nvPr/>
              </p:nvSpPr>
              <p:spPr bwMode="auto">
                <a:xfrm>
                  <a:off x="4632" y="146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5" name="Line 941"/>
                <p:cNvSpPr>
                  <a:spLocks noChangeShapeType="1"/>
                </p:cNvSpPr>
                <p:nvPr/>
              </p:nvSpPr>
              <p:spPr bwMode="auto">
                <a:xfrm>
                  <a:off x="4632" y="150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6" name="Line 942"/>
                <p:cNvSpPr>
                  <a:spLocks noChangeShapeType="1"/>
                </p:cNvSpPr>
                <p:nvPr/>
              </p:nvSpPr>
              <p:spPr bwMode="auto">
                <a:xfrm>
                  <a:off x="4632" y="15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7" name="Line 943"/>
                <p:cNvSpPr>
                  <a:spLocks noChangeShapeType="1"/>
                </p:cNvSpPr>
                <p:nvPr/>
              </p:nvSpPr>
              <p:spPr bwMode="auto">
                <a:xfrm>
                  <a:off x="4632" y="157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8" name="Line 944"/>
                <p:cNvSpPr>
                  <a:spLocks noChangeShapeType="1"/>
                </p:cNvSpPr>
                <p:nvPr/>
              </p:nvSpPr>
              <p:spPr bwMode="auto">
                <a:xfrm>
                  <a:off x="4632" y="161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09" name="Line 945"/>
                <p:cNvSpPr>
                  <a:spLocks noChangeShapeType="1"/>
                </p:cNvSpPr>
                <p:nvPr/>
              </p:nvSpPr>
              <p:spPr bwMode="auto">
                <a:xfrm>
                  <a:off x="4632" y="165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0" name="Line 946"/>
                <p:cNvSpPr>
                  <a:spLocks noChangeShapeType="1"/>
                </p:cNvSpPr>
                <p:nvPr/>
              </p:nvSpPr>
              <p:spPr bwMode="auto">
                <a:xfrm>
                  <a:off x="4632" y="168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1" name="Line 947"/>
                <p:cNvSpPr>
                  <a:spLocks noChangeShapeType="1"/>
                </p:cNvSpPr>
                <p:nvPr/>
              </p:nvSpPr>
              <p:spPr bwMode="auto">
                <a:xfrm>
                  <a:off x="4941" y="1023"/>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2" name="Rectangle 948"/>
                <p:cNvSpPr>
                  <a:spLocks noChangeArrowheads="1"/>
                </p:cNvSpPr>
                <p:nvPr/>
              </p:nvSpPr>
              <p:spPr bwMode="auto">
                <a:xfrm>
                  <a:off x="4683" y="866"/>
                  <a:ext cx="709" cy="986"/>
                </a:xfrm>
                <a:prstGeom prst="rect">
                  <a:avLst/>
                </a:prstGeom>
                <a:solidFill>
                  <a:srgbClr val="FF9900"/>
                </a:solidFill>
                <a:ln w="6350">
                  <a:solidFill>
                    <a:schemeClr val="tx1"/>
                  </a:solidFill>
                  <a:miter lim="800000"/>
                  <a:headEnd/>
                  <a:tailEnd/>
                </a:ln>
                <a:effectLst/>
              </p:spPr>
              <p:txBody>
                <a:bodyPr wrap="none" anchor="ctr"/>
                <a:lstStyle/>
                <a:p>
                  <a:endParaRPr lang="en-CA"/>
                </a:p>
              </p:txBody>
            </p:sp>
            <p:sp>
              <p:nvSpPr>
                <p:cNvPr id="213" name="Line 949"/>
                <p:cNvSpPr>
                  <a:spLocks noChangeShapeType="1"/>
                </p:cNvSpPr>
                <p:nvPr/>
              </p:nvSpPr>
              <p:spPr bwMode="auto">
                <a:xfrm>
                  <a:off x="4728" y="93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4" name="Line 950"/>
                <p:cNvSpPr>
                  <a:spLocks noChangeShapeType="1"/>
                </p:cNvSpPr>
                <p:nvPr/>
              </p:nvSpPr>
              <p:spPr bwMode="auto">
                <a:xfrm>
                  <a:off x="4728" y="97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5" name="Line 951"/>
                <p:cNvSpPr>
                  <a:spLocks noChangeShapeType="1"/>
                </p:cNvSpPr>
                <p:nvPr/>
              </p:nvSpPr>
              <p:spPr bwMode="auto">
                <a:xfrm>
                  <a:off x="4728" y="100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6" name="Line 952"/>
                <p:cNvSpPr>
                  <a:spLocks noChangeShapeType="1"/>
                </p:cNvSpPr>
                <p:nvPr/>
              </p:nvSpPr>
              <p:spPr bwMode="auto">
                <a:xfrm>
                  <a:off x="4728" y="104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7" name="Line 953"/>
                <p:cNvSpPr>
                  <a:spLocks noChangeShapeType="1"/>
                </p:cNvSpPr>
                <p:nvPr/>
              </p:nvSpPr>
              <p:spPr bwMode="auto">
                <a:xfrm>
                  <a:off x="4728" y="108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8" name="Line 954"/>
                <p:cNvSpPr>
                  <a:spLocks noChangeShapeType="1"/>
                </p:cNvSpPr>
                <p:nvPr/>
              </p:nvSpPr>
              <p:spPr bwMode="auto">
                <a:xfrm>
                  <a:off x="4728" y="111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19" name="Line 955"/>
                <p:cNvSpPr>
                  <a:spLocks noChangeShapeType="1"/>
                </p:cNvSpPr>
                <p:nvPr/>
              </p:nvSpPr>
              <p:spPr bwMode="auto">
                <a:xfrm>
                  <a:off x="4728" y="115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0" name="Line 956"/>
                <p:cNvSpPr>
                  <a:spLocks noChangeShapeType="1"/>
                </p:cNvSpPr>
                <p:nvPr/>
              </p:nvSpPr>
              <p:spPr bwMode="auto">
                <a:xfrm>
                  <a:off x="4728" y="119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1" name="Line 957"/>
                <p:cNvSpPr>
                  <a:spLocks noChangeShapeType="1"/>
                </p:cNvSpPr>
                <p:nvPr/>
              </p:nvSpPr>
              <p:spPr bwMode="auto">
                <a:xfrm>
                  <a:off x="4728" y="123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2" name="Line 958"/>
                <p:cNvSpPr>
                  <a:spLocks noChangeShapeType="1"/>
                </p:cNvSpPr>
                <p:nvPr/>
              </p:nvSpPr>
              <p:spPr bwMode="auto">
                <a:xfrm>
                  <a:off x="4728" y="126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3" name="Line 959"/>
                <p:cNvSpPr>
                  <a:spLocks noChangeShapeType="1"/>
                </p:cNvSpPr>
                <p:nvPr/>
              </p:nvSpPr>
              <p:spPr bwMode="auto">
                <a:xfrm>
                  <a:off x="4728" y="130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4" name="Line 960"/>
                <p:cNvSpPr>
                  <a:spLocks noChangeShapeType="1"/>
                </p:cNvSpPr>
                <p:nvPr/>
              </p:nvSpPr>
              <p:spPr bwMode="auto">
                <a:xfrm>
                  <a:off x="4728" y="134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5" name="Line 961"/>
                <p:cNvSpPr>
                  <a:spLocks noChangeShapeType="1"/>
                </p:cNvSpPr>
                <p:nvPr/>
              </p:nvSpPr>
              <p:spPr bwMode="auto">
                <a:xfrm>
                  <a:off x="4728" y="137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6" name="Line 962"/>
                <p:cNvSpPr>
                  <a:spLocks noChangeShapeType="1"/>
                </p:cNvSpPr>
                <p:nvPr/>
              </p:nvSpPr>
              <p:spPr bwMode="auto">
                <a:xfrm>
                  <a:off x="4728" y="141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7" name="Line 963"/>
                <p:cNvSpPr>
                  <a:spLocks noChangeShapeType="1"/>
                </p:cNvSpPr>
                <p:nvPr/>
              </p:nvSpPr>
              <p:spPr bwMode="auto">
                <a:xfrm>
                  <a:off x="4728" y="145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8" name="Line 964"/>
                <p:cNvSpPr>
                  <a:spLocks noChangeShapeType="1"/>
                </p:cNvSpPr>
                <p:nvPr/>
              </p:nvSpPr>
              <p:spPr bwMode="auto">
                <a:xfrm>
                  <a:off x="4728" y="148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29" name="Line 965"/>
                <p:cNvSpPr>
                  <a:spLocks noChangeShapeType="1"/>
                </p:cNvSpPr>
                <p:nvPr/>
              </p:nvSpPr>
              <p:spPr bwMode="auto">
                <a:xfrm>
                  <a:off x="4728" y="152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0" name="Line 966"/>
                <p:cNvSpPr>
                  <a:spLocks noChangeShapeType="1"/>
                </p:cNvSpPr>
                <p:nvPr/>
              </p:nvSpPr>
              <p:spPr bwMode="auto">
                <a:xfrm>
                  <a:off x="4728" y="156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1" name="Line 967"/>
                <p:cNvSpPr>
                  <a:spLocks noChangeShapeType="1"/>
                </p:cNvSpPr>
                <p:nvPr/>
              </p:nvSpPr>
              <p:spPr bwMode="auto">
                <a:xfrm>
                  <a:off x="4728" y="159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2" name="Line 968"/>
                <p:cNvSpPr>
                  <a:spLocks noChangeShapeType="1"/>
                </p:cNvSpPr>
                <p:nvPr/>
              </p:nvSpPr>
              <p:spPr bwMode="auto">
                <a:xfrm>
                  <a:off x="4728" y="163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3" name="Line 969"/>
                <p:cNvSpPr>
                  <a:spLocks noChangeShapeType="1"/>
                </p:cNvSpPr>
                <p:nvPr/>
              </p:nvSpPr>
              <p:spPr bwMode="auto">
                <a:xfrm>
                  <a:off x="4728" y="167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4" name="Line 970"/>
                <p:cNvSpPr>
                  <a:spLocks noChangeShapeType="1"/>
                </p:cNvSpPr>
                <p:nvPr/>
              </p:nvSpPr>
              <p:spPr bwMode="auto">
                <a:xfrm>
                  <a:off x="4728" y="170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5" name="Line 971"/>
                <p:cNvSpPr>
                  <a:spLocks noChangeShapeType="1"/>
                </p:cNvSpPr>
                <p:nvPr/>
              </p:nvSpPr>
              <p:spPr bwMode="auto">
                <a:xfrm>
                  <a:off x="4728" y="174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6" name="Line 972"/>
                <p:cNvSpPr>
                  <a:spLocks noChangeShapeType="1"/>
                </p:cNvSpPr>
                <p:nvPr/>
              </p:nvSpPr>
              <p:spPr bwMode="auto">
                <a:xfrm>
                  <a:off x="4728" y="178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7" name="Line 973"/>
                <p:cNvSpPr>
                  <a:spLocks noChangeShapeType="1"/>
                </p:cNvSpPr>
                <p:nvPr/>
              </p:nvSpPr>
              <p:spPr bwMode="auto">
                <a:xfrm>
                  <a:off x="5037" y="1119"/>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38" name="Rectangle 974"/>
                <p:cNvSpPr>
                  <a:spLocks noChangeArrowheads="1"/>
                </p:cNvSpPr>
                <p:nvPr/>
              </p:nvSpPr>
              <p:spPr bwMode="auto">
                <a:xfrm>
                  <a:off x="4779" y="962"/>
                  <a:ext cx="709" cy="986"/>
                </a:xfrm>
                <a:prstGeom prst="rect">
                  <a:avLst/>
                </a:prstGeom>
                <a:solidFill>
                  <a:srgbClr val="FF9900"/>
                </a:solidFill>
                <a:ln w="6350">
                  <a:solidFill>
                    <a:schemeClr val="tx1"/>
                  </a:solidFill>
                  <a:miter lim="800000"/>
                  <a:headEnd/>
                  <a:tailEnd/>
                </a:ln>
                <a:effectLst/>
              </p:spPr>
              <p:txBody>
                <a:bodyPr wrap="none" anchor="ctr"/>
                <a:lstStyle/>
                <a:p>
                  <a:endParaRPr lang="en-CA"/>
                </a:p>
              </p:txBody>
            </p:sp>
            <p:sp>
              <p:nvSpPr>
                <p:cNvPr id="239" name="Line 975"/>
                <p:cNvSpPr>
                  <a:spLocks noChangeShapeType="1"/>
                </p:cNvSpPr>
                <p:nvPr/>
              </p:nvSpPr>
              <p:spPr bwMode="auto">
                <a:xfrm>
                  <a:off x="4824" y="103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0" name="Line 976"/>
                <p:cNvSpPr>
                  <a:spLocks noChangeShapeType="1"/>
                </p:cNvSpPr>
                <p:nvPr/>
              </p:nvSpPr>
              <p:spPr bwMode="auto">
                <a:xfrm>
                  <a:off x="4824" y="10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1" name="Line 977"/>
                <p:cNvSpPr>
                  <a:spLocks noChangeShapeType="1"/>
                </p:cNvSpPr>
                <p:nvPr/>
              </p:nvSpPr>
              <p:spPr bwMode="auto">
                <a:xfrm>
                  <a:off x="4824" y="110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2" name="Line 978"/>
                <p:cNvSpPr>
                  <a:spLocks noChangeShapeType="1"/>
                </p:cNvSpPr>
                <p:nvPr/>
              </p:nvSpPr>
              <p:spPr bwMode="auto">
                <a:xfrm>
                  <a:off x="4824" y="114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3" name="Line 979"/>
                <p:cNvSpPr>
                  <a:spLocks noChangeShapeType="1"/>
                </p:cNvSpPr>
                <p:nvPr/>
              </p:nvSpPr>
              <p:spPr bwMode="auto">
                <a:xfrm>
                  <a:off x="4824" y="117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4" name="Line 980"/>
                <p:cNvSpPr>
                  <a:spLocks noChangeShapeType="1"/>
                </p:cNvSpPr>
                <p:nvPr/>
              </p:nvSpPr>
              <p:spPr bwMode="auto">
                <a:xfrm>
                  <a:off x="4824" y="121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5" name="Line 981"/>
                <p:cNvSpPr>
                  <a:spLocks noChangeShapeType="1"/>
                </p:cNvSpPr>
                <p:nvPr/>
              </p:nvSpPr>
              <p:spPr bwMode="auto">
                <a:xfrm>
                  <a:off x="4824" y="125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6" name="Line 982"/>
                <p:cNvSpPr>
                  <a:spLocks noChangeShapeType="1"/>
                </p:cNvSpPr>
                <p:nvPr/>
              </p:nvSpPr>
              <p:spPr bwMode="auto">
                <a:xfrm>
                  <a:off x="4824" y="128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7" name="Line 983"/>
                <p:cNvSpPr>
                  <a:spLocks noChangeShapeType="1"/>
                </p:cNvSpPr>
                <p:nvPr/>
              </p:nvSpPr>
              <p:spPr bwMode="auto">
                <a:xfrm>
                  <a:off x="4824" y="132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8" name="Line 984"/>
                <p:cNvSpPr>
                  <a:spLocks noChangeShapeType="1"/>
                </p:cNvSpPr>
                <p:nvPr/>
              </p:nvSpPr>
              <p:spPr bwMode="auto">
                <a:xfrm>
                  <a:off x="4824" y="136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49" name="Line 985"/>
                <p:cNvSpPr>
                  <a:spLocks noChangeShapeType="1"/>
                </p:cNvSpPr>
                <p:nvPr/>
              </p:nvSpPr>
              <p:spPr bwMode="auto">
                <a:xfrm>
                  <a:off x="4824" y="140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0" name="Line 986"/>
                <p:cNvSpPr>
                  <a:spLocks noChangeShapeType="1"/>
                </p:cNvSpPr>
                <p:nvPr/>
              </p:nvSpPr>
              <p:spPr bwMode="auto">
                <a:xfrm>
                  <a:off x="4824" y="143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1" name="Line 987"/>
                <p:cNvSpPr>
                  <a:spLocks noChangeShapeType="1"/>
                </p:cNvSpPr>
                <p:nvPr/>
              </p:nvSpPr>
              <p:spPr bwMode="auto">
                <a:xfrm>
                  <a:off x="4824" y="14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2" name="Line 988"/>
                <p:cNvSpPr>
                  <a:spLocks noChangeShapeType="1"/>
                </p:cNvSpPr>
                <p:nvPr/>
              </p:nvSpPr>
              <p:spPr bwMode="auto">
                <a:xfrm>
                  <a:off x="4824" y="151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3" name="Line 989"/>
                <p:cNvSpPr>
                  <a:spLocks noChangeShapeType="1"/>
                </p:cNvSpPr>
                <p:nvPr/>
              </p:nvSpPr>
              <p:spPr bwMode="auto">
                <a:xfrm>
                  <a:off x="4824" y="154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4" name="Line 990"/>
                <p:cNvSpPr>
                  <a:spLocks noChangeShapeType="1"/>
                </p:cNvSpPr>
                <p:nvPr/>
              </p:nvSpPr>
              <p:spPr bwMode="auto">
                <a:xfrm>
                  <a:off x="4824" y="158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5" name="Line 991"/>
                <p:cNvSpPr>
                  <a:spLocks noChangeShapeType="1"/>
                </p:cNvSpPr>
                <p:nvPr/>
              </p:nvSpPr>
              <p:spPr bwMode="auto">
                <a:xfrm>
                  <a:off x="4824" y="162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6" name="Line 992"/>
                <p:cNvSpPr>
                  <a:spLocks noChangeShapeType="1"/>
                </p:cNvSpPr>
                <p:nvPr/>
              </p:nvSpPr>
              <p:spPr bwMode="auto">
                <a:xfrm>
                  <a:off x="4824" y="165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7" name="Line 993"/>
                <p:cNvSpPr>
                  <a:spLocks noChangeShapeType="1"/>
                </p:cNvSpPr>
                <p:nvPr/>
              </p:nvSpPr>
              <p:spPr bwMode="auto">
                <a:xfrm>
                  <a:off x="4824" y="16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8" name="Line 994"/>
                <p:cNvSpPr>
                  <a:spLocks noChangeShapeType="1"/>
                </p:cNvSpPr>
                <p:nvPr/>
              </p:nvSpPr>
              <p:spPr bwMode="auto">
                <a:xfrm>
                  <a:off x="4824" y="173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59" name="Line 995"/>
                <p:cNvSpPr>
                  <a:spLocks noChangeShapeType="1"/>
                </p:cNvSpPr>
                <p:nvPr/>
              </p:nvSpPr>
              <p:spPr bwMode="auto">
                <a:xfrm>
                  <a:off x="4824" y="17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60" name="Line 996"/>
                <p:cNvSpPr>
                  <a:spLocks noChangeShapeType="1"/>
                </p:cNvSpPr>
                <p:nvPr/>
              </p:nvSpPr>
              <p:spPr bwMode="auto">
                <a:xfrm>
                  <a:off x="4824" y="180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61" name="Line 997"/>
                <p:cNvSpPr>
                  <a:spLocks noChangeShapeType="1"/>
                </p:cNvSpPr>
                <p:nvPr/>
              </p:nvSpPr>
              <p:spPr bwMode="auto">
                <a:xfrm>
                  <a:off x="4824" y="184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62" name="Line 998"/>
                <p:cNvSpPr>
                  <a:spLocks noChangeShapeType="1"/>
                </p:cNvSpPr>
                <p:nvPr/>
              </p:nvSpPr>
              <p:spPr bwMode="auto">
                <a:xfrm>
                  <a:off x="4824" y="187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63" name="Line 999"/>
                <p:cNvSpPr>
                  <a:spLocks noChangeShapeType="1"/>
                </p:cNvSpPr>
                <p:nvPr/>
              </p:nvSpPr>
              <p:spPr bwMode="auto">
                <a:xfrm>
                  <a:off x="5133" y="1215"/>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185" name="Text Box 1000"/>
              <p:cNvSpPr txBox="1">
                <a:spLocks noChangeArrowheads="1"/>
              </p:cNvSpPr>
              <p:nvPr/>
            </p:nvSpPr>
            <p:spPr bwMode="auto">
              <a:xfrm>
                <a:off x="4857" y="1950"/>
                <a:ext cx="473" cy="422"/>
              </a:xfrm>
              <a:prstGeom prst="rect">
                <a:avLst/>
              </a:prstGeom>
              <a:noFill/>
              <a:ln w="9525">
                <a:noFill/>
                <a:miter lim="800000"/>
                <a:headEnd type="none" w="sm" len="sm"/>
                <a:tailEnd type="none" w="sm" len="sm"/>
              </a:ln>
              <a:effectLst/>
            </p:spPr>
            <p:txBody>
              <a:bodyPr wrap="none">
                <a:spAutoFit/>
              </a:bodyPr>
              <a:lstStyle/>
              <a:p>
                <a:pPr algn="ctr"/>
                <a:r>
                  <a:rPr lang="en-US" sz="1900" b="1" dirty="0">
                    <a:latin typeface="Arial" charset="0"/>
                  </a:rPr>
                  <a:t>Unit</a:t>
                </a:r>
              </a:p>
              <a:p>
                <a:pPr algn="ctr"/>
                <a:r>
                  <a:rPr lang="en-US" sz="1900" b="1" dirty="0">
                    <a:latin typeface="Arial" charset="0"/>
                  </a:rPr>
                  <a:t>tests</a:t>
                </a:r>
              </a:p>
            </p:txBody>
          </p:sp>
        </p:grpSp>
        <p:grpSp>
          <p:nvGrpSpPr>
            <p:cNvPr id="14" name="Group 1001"/>
            <p:cNvGrpSpPr>
              <a:grpSpLocks/>
            </p:cNvGrpSpPr>
            <p:nvPr/>
          </p:nvGrpSpPr>
          <p:grpSpPr bwMode="auto">
            <a:xfrm>
              <a:off x="4741" y="1776"/>
              <a:ext cx="914" cy="1428"/>
              <a:chOff x="4741" y="1728"/>
              <a:chExt cx="914" cy="1428"/>
            </a:xfrm>
          </p:grpSpPr>
          <p:grpSp>
            <p:nvGrpSpPr>
              <p:cNvPr id="104" name="Group 1002"/>
              <p:cNvGrpSpPr>
                <a:grpSpLocks/>
              </p:cNvGrpSpPr>
              <p:nvPr/>
            </p:nvGrpSpPr>
            <p:grpSpPr bwMode="auto">
              <a:xfrm>
                <a:off x="4741" y="1728"/>
                <a:ext cx="901" cy="1178"/>
                <a:chOff x="4401" y="2435"/>
                <a:chExt cx="901" cy="1178"/>
              </a:xfrm>
            </p:grpSpPr>
            <p:sp>
              <p:nvSpPr>
                <p:cNvPr id="106" name="Rectangle 1003"/>
                <p:cNvSpPr>
                  <a:spLocks noChangeArrowheads="1"/>
                </p:cNvSpPr>
                <p:nvPr/>
              </p:nvSpPr>
              <p:spPr bwMode="auto">
                <a:xfrm>
                  <a:off x="4401" y="2435"/>
                  <a:ext cx="709" cy="986"/>
                </a:xfrm>
                <a:prstGeom prst="rect">
                  <a:avLst/>
                </a:prstGeom>
                <a:solidFill>
                  <a:srgbClr val="99FF99"/>
                </a:solidFill>
                <a:ln w="6350">
                  <a:solidFill>
                    <a:schemeClr val="tx1"/>
                  </a:solidFill>
                  <a:miter lim="800000"/>
                  <a:headEnd/>
                  <a:tailEnd/>
                </a:ln>
                <a:effectLst/>
              </p:spPr>
              <p:txBody>
                <a:bodyPr wrap="none" anchor="ctr"/>
                <a:lstStyle/>
                <a:p>
                  <a:endParaRPr lang="en-CA"/>
                </a:p>
              </p:txBody>
            </p:sp>
            <p:sp>
              <p:nvSpPr>
                <p:cNvPr id="107" name="Line 1004"/>
                <p:cNvSpPr>
                  <a:spLocks noChangeShapeType="1"/>
                </p:cNvSpPr>
                <p:nvPr/>
              </p:nvSpPr>
              <p:spPr bwMode="auto">
                <a:xfrm>
                  <a:off x="4446" y="250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8" name="Line 1005"/>
                <p:cNvSpPr>
                  <a:spLocks noChangeShapeType="1"/>
                </p:cNvSpPr>
                <p:nvPr/>
              </p:nvSpPr>
              <p:spPr bwMode="auto">
                <a:xfrm>
                  <a:off x="4446" y="254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9" name="Line 1006"/>
                <p:cNvSpPr>
                  <a:spLocks noChangeShapeType="1"/>
                </p:cNvSpPr>
                <p:nvPr/>
              </p:nvSpPr>
              <p:spPr bwMode="auto">
                <a:xfrm>
                  <a:off x="4446" y="257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0" name="Line 1007"/>
                <p:cNvSpPr>
                  <a:spLocks noChangeShapeType="1"/>
                </p:cNvSpPr>
                <p:nvPr/>
              </p:nvSpPr>
              <p:spPr bwMode="auto">
                <a:xfrm>
                  <a:off x="4446" y="261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1" name="Line 1008"/>
                <p:cNvSpPr>
                  <a:spLocks noChangeShapeType="1"/>
                </p:cNvSpPr>
                <p:nvPr/>
              </p:nvSpPr>
              <p:spPr bwMode="auto">
                <a:xfrm>
                  <a:off x="4446" y="265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2" name="Line 1009"/>
                <p:cNvSpPr>
                  <a:spLocks noChangeShapeType="1"/>
                </p:cNvSpPr>
                <p:nvPr/>
              </p:nvSpPr>
              <p:spPr bwMode="auto">
                <a:xfrm>
                  <a:off x="4446" y="268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3" name="Line 1010"/>
                <p:cNvSpPr>
                  <a:spLocks noChangeShapeType="1"/>
                </p:cNvSpPr>
                <p:nvPr/>
              </p:nvSpPr>
              <p:spPr bwMode="auto">
                <a:xfrm>
                  <a:off x="4446" y="272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4" name="Line 1011"/>
                <p:cNvSpPr>
                  <a:spLocks noChangeShapeType="1"/>
                </p:cNvSpPr>
                <p:nvPr/>
              </p:nvSpPr>
              <p:spPr bwMode="auto">
                <a:xfrm>
                  <a:off x="4446" y="276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5" name="Line 1012"/>
                <p:cNvSpPr>
                  <a:spLocks noChangeShapeType="1"/>
                </p:cNvSpPr>
                <p:nvPr/>
              </p:nvSpPr>
              <p:spPr bwMode="auto">
                <a:xfrm>
                  <a:off x="4446" y="279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6" name="Line 1013"/>
                <p:cNvSpPr>
                  <a:spLocks noChangeShapeType="1"/>
                </p:cNvSpPr>
                <p:nvPr/>
              </p:nvSpPr>
              <p:spPr bwMode="auto">
                <a:xfrm>
                  <a:off x="4446" y="283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7" name="Line 1014"/>
                <p:cNvSpPr>
                  <a:spLocks noChangeShapeType="1"/>
                </p:cNvSpPr>
                <p:nvPr/>
              </p:nvSpPr>
              <p:spPr bwMode="auto">
                <a:xfrm>
                  <a:off x="4446" y="287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8" name="Line 1015"/>
                <p:cNvSpPr>
                  <a:spLocks noChangeShapeType="1"/>
                </p:cNvSpPr>
                <p:nvPr/>
              </p:nvSpPr>
              <p:spPr bwMode="auto">
                <a:xfrm>
                  <a:off x="4446" y="290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19" name="Line 1016"/>
                <p:cNvSpPr>
                  <a:spLocks noChangeShapeType="1"/>
                </p:cNvSpPr>
                <p:nvPr/>
              </p:nvSpPr>
              <p:spPr bwMode="auto">
                <a:xfrm>
                  <a:off x="4446" y="294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0" name="Line 1017"/>
                <p:cNvSpPr>
                  <a:spLocks noChangeShapeType="1"/>
                </p:cNvSpPr>
                <p:nvPr/>
              </p:nvSpPr>
              <p:spPr bwMode="auto">
                <a:xfrm>
                  <a:off x="4446" y="298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1" name="Line 1018"/>
                <p:cNvSpPr>
                  <a:spLocks noChangeShapeType="1"/>
                </p:cNvSpPr>
                <p:nvPr/>
              </p:nvSpPr>
              <p:spPr bwMode="auto">
                <a:xfrm>
                  <a:off x="4446" y="302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2" name="Line 1019"/>
                <p:cNvSpPr>
                  <a:spLocks noChangeShapeType="1"/>
                </p:cNvSpPr>
                <p:nvPr/>
              </p:nvSpPr>
              <p:spPr bwMode="auto">
                <a:xfrm>
                  <a:off x="4446" y="305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3" name="Line 1020"/>
                <p:cNvSpPr>
                  <a:spLocks noChangeShapeType="1"/>
                </p:cNvSpPr>
                <p:nvPr/>
              </p:nvSpPr>
              <p:spPr bwMode="auto">
                <a:xfrm>
                  <a:off x="4446" y="309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4" name="Line 1021"/>
                <p:cNvSpPr>
                  <a:spLocks noChangeShapeType="1"/>
                </p:cNvSpPr>
                <p:nvPr/>
              </p:nvSpPr>
              <p:spPr bwMode="auto">
                <a:xfrm>
                  <a:off x="4446" y="313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5" name="Line 1022"/>
                <p:cNvSpPr>
                  <a:spLocks noChangeShapeType="1"/>
                </p:cNvSpPr>
                <p:nvPr/>
              </p:nvSpPr>
              <p:spPr bwMode="auto">
                <a:xfrm>
                  <a:off x="4446" y="316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6" name="Line 1023"/>
                <p:cNvSpPr>
                  <a:spLocks noChangeShapeType="1"/>
                </p:cNvSpPr>
                <p:nvPr/>
              </p:nvSpPr>
              <p:spPr bwMode="auto">
                <a:xfrm>
                  <a:off x="4446" y="320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7" name="Line 0"/>
                <p:cNvSpPr>
                  <a:spLocks noChangeShapeType="1"/>
                </p:cNvSpPr>
                <p:nvPr/>
              </p:nvSpPr>
              <p:spPr bwMode="auto">
                <a:xfrm>
                  <a:off x="4446" y="324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8" name="Line 1"/>
                <p:cNvSpPr>
                  <a:spLocks noChangeShapeType="1"/>
                </p:cNvSpPr>
                <p:nvPr/>
              </p:nvSpPr>
              <p:spPr bwMode="auto">
                <a:xfrm>
                  <a:off x="4446" y="327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29" name="Line 2"/>
                <p:cNvSpPr>
                  <a:spLocks noChangeShapeType="1"/>
                </p:cNvSpPr>
                <p:nvPr/>
              </p:nvSpPr>
              <p:spPr bwMode="auto">
                <a:xfrm>
                  <a:off x="4446" y="331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0" name="Line 3"/>
                <p:cNvSpPr>
                  <a:spLocks noChangeShapeType="1"/>
                </p:cNvSpPr>
                <p:nvPr/>
              </p:nvSpPr>
              <p:spPr bwMode="auto">
                <a:xfrm>
                  <a:off x="4446" y="335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1" name="Line 4"/>
                <p:cNvSpPr>
                  <a:spLocks noChangeShapeType="1"/>
                </p:cNvSpPr>
                <p:nvPr/>
              </p:nvSpPr>
              <p:spPr bwMode="auto">
                <a:xfrm>
                  <a:off x="4755" y="2688"/>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2" name="Rectangle 5"/>
                <p:cNvSpPr>
                  <a:spLocks noChangeArrowheads="1"/>
                </p:cNvSpPr>
                <p:nvPr/>
              </p:nvSpPr>
              <p:spPr bwMode="auto">
                <a:xfrm>
                  <a:off x="4497" y="2531"/>
                  <a:ext cx="709" cy="986"/>
                </a:xfrm>
                <a:prstGeom prst="rect">
                  <a:avLst/>
                </a:prstGeom>
                <a:solidFill>
                  <a:srgbClr val="99FF99"/>
                </a:solidFill>
                <a:ln w="6350">
                  <a:solidFill>
                    <a:schemeClr val="tx1"/>
                  </a:solidFill>
                  <a:miter lim="800000"/>
                  <a:headEnd/>
                  <a:tailEnd/>
                </a:ln>
                <a:effectLst/>
              </p:spPr>
              <p:txBody>
                <a:bodyPr wrap="none" anchor="ctr"/>
                <a:lstStyle/>
                <a:p>
                  <a:endParaRPr lang="en-CA"/>
                </a:p>
              </p:txBody>
            </p:sp>
            <p:sp>
              <p:nvSpPr>
                <p:cNvPr id="133" name="Line 6"/>
                <p:cNvSpPr>
                  <a:spLocks noChangeShapeType="1"/>
                </p:cNvSpPr>
                <p:nvPr/>
              </p:nvSpPr>
              <p:spPr bwMode="auto">
                <a:xfrm>
                  <a:off x="4542" y="26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4" name="Line 7"/>
                <p:cNvSpPr>
                  <a:spLocks noChangeShapeType="1"/>
                </p:cNvSpPr>
                <p:nvPr/>
              </p:nvSpPr>
              <p:spPr bwMode="auto">
                <a:xfrm>
                  <a:off x="4542" y="26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5" name="Line 8"/>
                <p:cNvSpPr>
                  <a:spLocks noChangeShapeType="1"/>
                </p:cNvSpPr>
                <p:nvPr/>
              </p:nvSpPr>
              <p:spPr bwMode="auto">
                <a:xfrm>
                  <a:off x="4542" y="26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6" name="Line 9"/>
                <p:cNvSpPr>
                  <a:spLocks noChangeShapeType="1"/>
                </p:cNvSpPr>
                <p:nvPr/>
              </p:nvSpPr>
              <p:spPr bwMode="auto">
                <a:xfrm>
                  <a:off x="4542" y="271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7" name="Line 10"/>
                <p:cNvSpPr>
                  <a:spLocks noChangeShapeType="1"/>
                </p:cNvSpPr>
                <p:nvPr/>
              </p:nvSpPr>
              <p:spPr bwMode="auto">
                <a:xfrm>
                  <a:off x="4542" y="27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8" name="Line 11"/>
                <p:cNvSpPr>
                  <a:spLocks noChangeShapeType="1"/>
                </p:cNvSpPr>
                <p:nvPr/>
              </p:nvSpPr>
              <p:spPr bwMode="auto">
                <a:xfrm>
                  <a:off x="4542" y="278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39" name="Line 12"/>
                <p:cNvSpPr>
                  <a:spLocks noChangeShapeType="1"/>
                </p:cNvSpPr>
                <p:nvPr/>
              </p:nvSpPr>
              <p:spPr bwMode="auto">
                <a:xfrm>
                  <a:off x="4542" y="28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0" name="Line 13"/>
                <p:cNvSpPr>
                  <a:spLocks noChangeShapeType="1"/>
                </p:cNvSpPr>
                <p:nvPr/>
              </p:nvSpPr>
              <p:spPr bwMode="auto">
                <a:xfrm>
                  <a:off x="4542" y="28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1" name="Line 14"/>
                <p:cNvSpPr>
                  <a:spLocks noChangeShapeType="1"/>
                </p:cNvSpPr>
                <p:nvPr/>
              </p:nvSpPr>
              <p:spPr bwMode="auto">
                <a:xfrm>
                  <a:off x="4542" y="28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2" name="Line 15"/>
                <p:cNvSpPr>
                  <a:spLocks noChangeShapeType="1"/>
                </p:cNvSpPr>
                <p:nvPr/>
              </p:nvSpPr>
              <p:spPr bwMode="auto">
                <a:xfrm>
                  <a:off x="4542" y="293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3" name="Line 16"/>
                <p:cNvSpPr>
                  <a:spLocks noChangeShapeType="1"/>
                </p:cNvSpPr>
                <p:nvPr/>
              </p:nvSpPr>
              <p:spPr bwMode="auto">
                <a:xfrm>
                  <a:off x="4542" y="296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4" name="Line 17"/>
                <p:cNvSpPr>
                  <a:spLocks noChangeShapeType="1"/>
                </p:cNvSpPr>
                <p:nvPr/>
              </p:nvSpPr>
              <p:spPr bwMode="auto">
                <a:xfrm>
                  <a:off x="4542" y="300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5" name="Line 18"/>
                <p:cNvSpPr>
                  <a:spLocks noChangeShapeType="1"/>
                </p:cNvSpPr>
                <p:nvPr/>
              </p:nvSpPr>
              <p:spPr bwMode="auto">
                <a:xfrm>
                  <a:off x="4542" y="30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6" name="Line 19"/>
                <p:cNvSpPr>
                  <a:spLocks noChangeShapeType="1"/>
                </p:cNvSpPr>
                <p:nvPr/>
              </p:nvSpPr>
              <p:spPr bwMode="auto">
                <a:xfrm>
                  <a:off x="4542" y="307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7" name="Line 20"/>
                <p:cNvSpPr>
                  <a:spLocks noChangeShapeType="1"/>
                </p:cNvSpPr>
                <p:nvPr/>
              </p:nvSpPr>
              <p:spPr bwMode="auto">
                <a:xfrm>
                  <a:off x="4542" y="31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8" name="Line 21"/>
                <p:cNvSpPr>
                  <a:spLocks noChangeShapeType="1"/>
                </p:cNvSpPr>
                <p:nvPr/>
              </p:nvSpPr>
              <p:spPr bwMode="auto">
                <a:xfrm>
                  <a:off x="4542" y="315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49" name="Line 22"/>
                <p:cNvSpPr>
                  <a:spLocks noChangeShapeType="1"/>
                </p:cNvSpPr>
                <p:nvPr/>
              </p:nvSpPr>
              <p:spPr bwMode="auto">
                <a:xfrm>
                  <a:off x="4542" y="319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0" name="Line 23"/>
                <p:cNvSpPr>
                  <a:spLocks noChangeShapeType="1"/>
                </p:cNvSpPr>
                <p:nvPr/>
              </p:nvSpPr>
              <p:spPr bwMode="auto">
                <a:xfrm>
                  <a:off x="4542" y="322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1" name="Line 24"/>
                <p:cNvSpPr>
                  <a:spLocks noChangeShapeType="1"/>
                </p:cNvSpPr>
                <p:nvPr/>
              </p:nvSpPr>
              <p:spPr bwMode="auto">
                <a:xfrm>
                  <a:off x="4542" y="326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2" name="Line 25"/>
                <p:cNvSpPr>
                  <a:spLocks noChangeShapeType="1"/>
                </p:cNvSpPr>
                <p:nvPr/>
              </p:nvSpPr>
              <p:spPr bwMode="auto">
                <a:xfrm>
                  <a:off x="4542" y="330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3" name="Line 26"/>
                <p:cNvSpPr>
                  <a:spLocks noChangeShapeType="1"/>
                </p:cNvSpPr>
                <p:nvPr/>
              </p:nvSpPr>
              <p:spPr bwMode="auto">
                <a:xfrm>
                  <a:off x="4542" y="33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4" name="Line 27"/>
                <p:cNvSpPr>
                  <a:spLocks noChangeShapeType="1"/>
                </p:cNvSpPr>
                <p:nvPr/>
              </p:nvSpPr>
              <p:spPr bwMode="auto">
                <a:xfrm>
                  <a:off x="4542" y="337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5" name="Line 28"/>
                <p:cNvSpPr>
                  <a:spLocks noChangeShapeType="1"/>
                </p:cNvSpPr>
                <p:nvPr/>
              </p:nvSpPr>
              <p:spPr bwMode="auto">
                <a:xfrm>
                  <a:off x="4542" y="341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6" name="Line 29"/>
                <p:cNvSpPr>
                  <a:spLocks noChangeShapeType="1"/>
                </p:cNvSpPr>
                <p:nvPr/>
              </p:nvSpPr>
              <p:spPr bwMode="auto">
                <a:xfrm>
                  <a:off x="4542" y="344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7" name="Line 30"/>
                <p:cNvSpPr>
                  <a:spLocks noChangeShapeType="1"/>
                </p:cNvSpPr>
                <p:nvPr/>
              </p:nvSpPr>
              <p:spPr bwMode="auto">
                <a:xfrm>
                  <a:off x="4851" y="2784"/>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58" name="Rectangle 31"/>
                <p:cNvSpPr>
                  <a:spLocks noChangeArrowheads="1"/>
                </p:cNvSpPr>
                <p:nvPr/>
              </p:nvSpPr>
              <p:spPr bwMode="auto">
                <a:xfrm>
                  <a:off x="4593" y="2627"/>
                  <a:ext cx="709" cy="986"/>
                </a:xfrm>
                <a:prstGeom prst="rect">
                  <a:avLst/>
                </a:prstGeom>
                <a:solidFill>
                  <a:srgbClr val="99FF99"/>
                </a:solidFill>
                <a:ln w="6350">
                  <a:solidFill>
                    <a:schemeClr val="tx1"/>
                  </a:solidFill>
                  <a:miter lim="800000"/>
                  <a:headEnd/>
                  <a:tailEnd/>
                </a:ln>
                <a:effectLst/>
              </p:spPr>
              <p:txBody>
                <a:bodyPr wrap="none" anchor="ctr"/>
                <a:lstStyle/>
                <a:p>
                  <a:endParaRPr lang="en-CA"/>
                </a:p>
              </p:txBody>
            </p:sp>
            <p:sp>
              <p:nvSpPr>
                <p:cNvPr id="159" name="Line 32"/>
                <p:cNvSpPr>
                  <a:spLocks noChangeShapeType="1"/>
                </p:cNvSpPr>
                <p:nvPr/>
              </p:nvSpPr>
              <p:spPr bwMode="auto">
                <a:xfrm>
                  <a:off x="4638" y="269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0" name="Line 33"/>
                <p:cNvSpPr>
                  <a:spLocks noChangeShapeType="1"/>
                </p:cNvSpPr>
                <p:nvPr/>
              </p:nvSpPr>
              <p:spPr bwMode="auto">
                <a:xfrm>
                  <a:off x="4638" y="27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1" name="Line 34"/>
                <p:cNvSpPr>
                  <a:spLocks noChangeShapeType="1"/>
                </p:cNvSpPr>
                <p:nvPr/>
              </p:nvSpPr>
              <p:spPr bwMode="auto">
                <a:xfrm>
                  <a:off x="4638" y="27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2" name="Line 35"/>
                <p:cNvSpPr>
                  <a:spLocks noChangeShapeType="1"/>
                </p:cNvSpPr>
                <p:nvPr/>
              </p:nvSpPr>
              <p:spPr bwMode="auto">
                <a:xfrm>
                  <a:off x="4638" y="28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3" name="Line 36"/>
                <p:cNvSpPr>
                  <a:spLocks noChangeShapeType="1"/>
                </p:cNvSpPr>
                <p:nvPr/>
              </p:nvSpPr>
              <p:spPr bwMode="auto">
                <a:xfrm>
                  <a:off x="4638" y="284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4" name="Line 37"/>
                <p:cNvSpPr>
                  <a:spLocks noChangeShapeType="1"/>
                </p:cNvSpPr>
                <p:nvPr/>
              </p:nvSpPr>
              <p:spPr bwMode="auto">
                <a:xfrm>
                  <a:off x="4638" y="28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5" name="Line 38"/>
                <p:cNvSpPr>
                  <a:spLocks noChangeShapeType="1"/>
                </p:cNvSpPr>
                <p:nvPr/>
              </p:nvSpPr>
              <p:spPr bwMode="auto">
                <a:xfrm>
                  <a:off x="4638" y="291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6" name="Line 39"/>
                <p:cNvSpPr>
                  <a:spLocks noChangeShapeType="1"/>
                </p:cNvSpPr>
                <p:nvPr/>
              </p:nvSpPr>
              <p:spPr bwMode="auto">
                <a:xfrm>
                  <a:off x="4638" y="29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7" name="Line 40"/>
                <p:cNvSpPr>
                  <a:spLocks noChangeShapeType="1"/>
                </p:cNvSpPr>
                <p:nvPr/>
              </p:nvSpPr>
              <p:spPr bwMode="auto">
                <a:xfrm>
                  <a:off x="4638" y="299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8" name="Line 41"/>
                <p:cNvSpPr>
                  <a:spLocks noChangeShapeType="1"/>
                </p:cNvSpPr>
                <p:nvPr/>
              </p:nvSpPr>
              <p:spPr bwMode="auto">
                <a:xfrm>
                  <a:off x="4638" y="302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69" name="Line 42"/>
                <p:cNvSpPr>
                  <a:spLocks noChangeShapeType="1"/>
                </p:cNvSpPr>
                <p:nvPr/>
              </p:nvSpPr>
              <p:spPr bwMode="auto">
                <a:xfrm>
                  <a:off x="4638" y="306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0" name="Line 43"/>
                <p:cNvSpPr>
                  <a:spLocks noChangeShapeType="1"/>
                </p:cNvSpPr>
                <p:nvPr/>
              </p:nvSpPr>
              <p:spPr bwMode="auto">
                <a:xfrm>
                  <a:off x="4638" y="31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1" name="Line 44"/>
                <p:cNvSpPr>
                  <a:spLocks noChangeShapeType="1"/>
                </p:cNvSpPr>
                <p:nvPr/>
              </p:nvSpPr>
              <p:spPr bwMode="auto">
                <a:xfrm>
                  <a:off x="4638" y="313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2" name="Line 45"/>
                <p:cNvSpPr>
                  <a:spLocks noChangeShapeType="1"/>
                </p:cNvSpPr>
                <p:nvPr/>
              </p:nvSpPr>
              <p:spPr bwMode="auto">
                <a:xfrm>
                  <a:off x="4638" y="31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3" name="Line 46"/>
                <p:cNvSpPr>
                  <a:spLocks noChangeShapeType="1"/>
                </p:cNvSpPr>
                <p:nvPr/>
              </p:nvSpPr>
              <p:spPr bwMode="auto">
                <a:xfrm>
                  <a:off x="4638" y="32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4" name="Line 47"/>
                <p:cNvSpPr>
                  <a:spLocks noChangeShapeType="1"/>
                </p:cNvSpPr>
                <p:nvPr/>
              </p:nvSpPr>
              <p:spPr bwMode="auto">
                <a:xfrm>
                  <a:off x="4638" y="324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5" name="Line 48"/>
                <p:cNvSpPr>
                  <a:spLocks noChangeShapeType="1"/>
                </p:cNvSpPr>
                <p:nvPr/>
              </p:nvSpPr>
              <p:spPr bwMode="auto">
                <a:xfrm>
                  <a:off x="4638" y="328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6" name="Line 49"/>
                <p:cNvSpPr>
                  <a:spLocks noChangeShapeType="1"/>
                </p:cNvSpPr>
                <p:nvPr/>
              </p:nvSpPr>
              <p:spPr bwMode="auto">
                <a:xfrm>
                  <a:off x="4638" y="33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7" name="Line 50"/>
                <p:cNvSpPr>
                  <a:spLocks noChangeShapeType="1"/>
                </p:cNvSpPr>
                <p:nvPr/>
              </p:nvSpPr>
              <p:spPr bwMode="auto">
                <a:xfrm>
                  <a:off x="4638" y="336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8" name="Line 51"/>
                <p:cNvSpPr>
                  <a:spLocks noChangeShapeType="1"/>
                </p:cNvSpPr>
                <p:nvPr/>
              </p:nvSpPr>
              <p:spPr bwMode="auto">
                <a:xfrm>
                  <a:off x="4638" y="339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79" name="Line 52"/>
                <p:cNvSpPr>
                  <a:spLocks noChangeShapeType="1"/>
                </p:cNvSpPr>
                <p:nvPr/>
              </p:nvSpPr>
              <p:spPr bwMode="auto">
                <a:xfrm>
                  <a:off x="4638" y="34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0" name="Line 53"/>
                <p:cNvSpPr>
                  <a:spLocks noChangeShapeType="1"/>
                </p:cNvSpPr>
                <p:nvPr/>
              </p:nvSpPr>
              <p:spPr bwMode="auto">
                <a:xfrm>
                  <a:off x="4638" y="347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1" name="Line 54"/>
                <p:cNvSpPr>
                  <a:spLocks noChangeShapeType="1"/>
                </p:cNvSpPr>
                <p:nvPr/>
              </p:nvSpPr>
              <p:spPr bwMode="auto">
                <a:xfrm>
                  <a:off x="4638" y="350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2" name="Line 55"/>
                <p:cNvSpPr>
                  <a:spLocks noChangeShapeType="1"/>
                </p:cNvSpPr>
                <p:nvPr/>
              </p:nvSpPr>
              <p:spPr bwMode="auto">
                <a:xfrm>
                  <a:off x="4638" y="35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83" name="Line 56"/>
                <p:cNvSpPr>
                  <a:spLocks noChangeShapeType="1"/>
                </p:cNvSpPr>
                <p:nvPr/>
              </p:nvSpPr>
              <p:spPr bwMode="auto">
                <a:xfrm>
                  <a:off x="4947" y="2880"/>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105" name="Text Box 57"/>
              <p:cNvSpPr txBox="1">
                <a:spLocks noChangeArrowheads="1"/>
              </p:cNvSpPr>
              <p:nvPr/>
            </p:nvSpPr>
            <p:spPr bwMode="auto">
              <a:xfrm>
                <a:off x="4794" y="2916"/>
                <a:ext cx="861" cy="240"/>
              </a:xfrm>
              <a:prstGeom prst="rect">
                <a:avLst/>
              </a:prstGeom>
              <a:noFill/>
              <a:ln w="9525">
                <a:noFill/>
                <a:miter lim="800000"/>
                <a:headEnd type="none" w="sm" len="sm"/>
                <a:tailEnd type="none" w="sm" len="sm"/>
              </a:ln>
              <a:effectLst/>
            </p:spPr>
            <p:txBody>
              <a:bodyPr wrap="none">
                <a:spAutoFit/>
              </a:bodyPr>
              <a:lstStyle/>
              <a:p>
                <a:pPr algn="ctr"/>
                <a:r>
                  <a:rPr lang="en-US" sz="1900" b="1">
                    <a:latin typeface="Arial" charset="0"/>
                  </a:rPr>
                  <a:t>Standards</a:t>
                </a:r>
              </a:p>
            </p:txBody>
          </p:sp>
        </p:grpSp>
        <p:sp>
          <p:nvSpPr>
            <p:cNvPr id="15" name="AutoShape 58"/>
            <p:cNvSpPr>
              <a:spLocks noChangeAspect="1" noChangeArrowheads="1"/>
            </p:cNvSpPr>
            <p:nvPr/>
          </p:nvSpPr>
          <p:spPr bwMode="auto">
            <a:xfrm>
              <a:off x="1145" y="1476"/>
              <a:ext cx="1102" cy="381"/>
            </a:xfrm>
            <a:prstGeom prst="leftArrow">
              <a:avLst>
                <a:gd name="adj1" fmla="val 50000"/>
                <a:gd name="adj2" fmla="val 72310"/>
              </a:avLst>
            </a:prstGeom>
            <a:solidFill>
              <a:srgbClr val="FF9900"/>
            </a:solidFill>
            <a:ln w="9525">
              <a:noFill/>
              <a:miter lim="800000"/>
              <a:headEnd/>
              <a:tailEnd/>
            </a:ln>
            <a:effectLst/>
          </p:spPr>
          <p:txBody>
            <a:bodyPr wrap="none" anchor="ctr"/>
            <a:lstStyle/>
            <a:p>
              <a:pPr algn="ctr"/>
              <a:r>
                <a:rPr lang="en-US" sz="1900" b="1">
                  <a:latin typeface="Arial" charset="0"/>
                </a:rPr>
                <a:t>Satisfies</a:t>
              </a:r>
            </a:p>
          </p:txBody>
        </p:sp>
        <p:sp>
          <p:nvSpPr>
            <p:cNvPr id="16" name="AutoShape 59"/>
            <p:cNvSpPr>
              <a:spLocks noChangeAspect="1" noChangeArrowheads="1"/>
            </p:cNvSpPr>
            <p:nvPr/>
          </p:nvSpPr>
          <p:spPr bwMode="auto">
            <a:xfrm>
              <a:off x="2672" y="1503"/>
              <a:ext cx="1078" cy="381"/>
            </a:xfrm>
            <a:prstGeom prst="leftArrow">
              <a:avLst>
                <a:gd name="adj1" fmla="val 50000"/>
                <a:gd name="adj2" fmla="val 70735"/>
              </a:avLst>
            </a:prstGeom>
            <a:solidFill>
              <a:srgbClr val="FF9900"/>
            </a:solidFill>
            <a:ln w="9525">
              <a:noFill/>
              <a:miter lim="800000"/>
              <a:headEnd/>
              <a:tailEnd/>
            </a:ln>
            <a:effectLst/>
          </p:spPr>
          <p:txBody>
            <a:bodyPr wrap="none" anchor="ctr"/>
            <a:lstStyle/>
            <a:p>
              <a:pPr algn="ctr"/>
              <a:r>
                <a:rPr lang="en-US" sz="1900" b="1" dirty="0">
                  <a:latin typeface="Arial" charset="0"/>
                </a:rPr>
                <a:t>Satisfies</a:t>
              </a:r>
            </a:p>
          </p:txBody>
        </p:sp>
        <p:grpSp>
          <p:nvGrpSpPr>
            <p:cNvPr id="17" name="Group 60"/>
            <p:cNvGrpSpPr>
              <a:grpSpLocks/>
            </p:cNvGrpSpPr>
            <p:nvPr/>
          </p:nvGrpSpPr>
          <p:grpSpPr bwMode="auto">
            <a:xfrm>
              <a:off x="455" y="2490"/>
              <a:ext cx="974" cy="1600"/>
              <a:chOff x="682" y="2518"/>
              <a:chExt cx="974" cy="1600"/>
            </a:xfrm>
          </p:grpSpPr>
          <p:grpSp>
            <p:nvGrpSpPr>
              <p:cNvPr id="22" name="Group 61"/>
              <p:cNvGrpSpPr>
                <a:grpSpLocks/>
              </p:cNvGrpSpPr>
              <p:nvPr/>
            </p:nvGrpSpPr>
            <p:grpSpPr bwMode="auto">
              <a:xfrm>
                <a:off x="682" y="2518"/>
                <a:ext cx="709" cy="986"/>
                <a:chOff x="1794" y="3042"/>
                <a:chExt cx="709" cy="986"/>
              </a:xfrm>
            </p:grpSpPr>
            <p:sp>
              <p:nvSpPr>
                <p:cNvPr id="78" name="Rectangle 62"/>
                <p:cNvSpPr>
                  <a:spLocks noChangeArrowheads="1"/>
                </p:cNvSpPr>
                <p:nvPr/>
              </p:nvSpPr>
              <p:spPr bwMode="auto">
                <a:xfrm>
                  <a:off x="1794" y="3042"/>
                  <a:ext cx="709" cy="986"/>
                </a:xfrm>
                <a:prstGeom prst="rect">
                  <a:avLst/>
                </a:prstGeom>
                <a:solidFill>
                  <a:srgbClr val="CCFFCC"/>
                </a:solidFill>
                <a:ln w="6350">
                  <a:solidFill>
                    <a:schemeClr val="tx1"/>
                  </a:solidFill>
                  <a:miter lim="800000"/>
                  <a:headEnd/>
                  <a:tailEnd/>
                </a:ln>
                <a:effectLst/>
              </p:spPr>
              <p:txBody>
                <a:bodyPr wrap="none" anchor="ctr"/>
                <a:lstStyle/>
                <a:p>
                  <a:endParaRPr lang="en-CA"/>
                </a:p>
              </p:txBody>
            </p:sp>
            <p:sp>
              <p:nvSpPr>
                <p:cNvPr id="79" name="Line 63"/>
                <p:cNvSpPr>
                  <a:spLocks noChangeShapeType="1"/>
                </p:cNvSpPr>
                <p:nvPr/>
              </p:nvSpPr>
              <p:spPr bwMode="auto">
                <a:xfrm>
                  <a:off x="1839" y="31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0" name="Line 64"/>
                <p:cNvSpPr>
                  <a:spLocks noChangeShapeType="1"/>
                </p:cNvSpPr>
                <p:nvPr/>
              </p:nvSpPr>
              <p:spPr bwMode="auto">
                <a:xfrm>
                  <a:off x="1839" y="31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1" name="Line 65"/>
                <p:cNvSpPr>
                  <a:spLocks noChangeShapeType="1"/>
                </p:cNvSpPr>
                <p:nvPr/>
              </p:nvSpPr>
              <p:spPr bwMode="auto">
                <a:xfrm>
                  <a:off x="1839" y="31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2" name="Line 66"/>
                <p:cNvSpPr>
                  <a:spLocks noChangeShapeType="1"/>
                </p:cNvSpPr>
                <p:nvPr/>
              </p:nvSpPr>
              <p:spPr bwMode="auto">
                <a:xfrm>
                  <a:off x="1839" y="32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3" name="Line 67"/>
                <p:cNvSpPr>
                  <a:spLocks noChangeShapeType="1"/>
                </p:cNvSpPr>
                <p:nvPr/>
              </p:nvSpPr>
              <p:spPr bwMode="auto">
                <a:xfrm>
                  <a:off x="1839" y="325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4" name="Line 68"/>
                <p:cNvSpPr>
                  <a:spLocks noChangeShapeType="1"/>
                </p:cNvSpPr>
                <p:nvPr/>
              </p:nvSpPr>
              <p:spPr bwMode="auto">
                <a:xfrm>
                  <a:off x="1839" y="32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5" name="Line 69"/>
                <p:cNvSpPr>
                  <a:spLocks noChangeShapeType="1"/>
                </p:cNvSpPr>
                <p:nvPr/>
              </p:nvSpPr>
              <p:spPr bwMode="auto">
                <a:xfrm>
                  <a:off x="1839" y="33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6" name="Line 70"/>
                <p:cNvSpPr>
                  <a:spLocks noChangeShapeType="1"/>
                </p:cNvSpPr>
                <p:nvPr/>
              </p:nvSpPr>
              <p:spPr bwMode="auto">
                <a:xfrm>
                  <a:off x="1839" y="336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7" name="Line 71"/>
                <p:cNvSpPr>
                  <a:spLocks noChangeShapeType="1"/>
                </p:cNvSpPr>
                <p:nvPr/>
              </p:nvSpPr>
              <p:spPr bwMode="auto">
                <a:xfrm>
                  <a:off x="1839" y="34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8" name="Line 72"/>
                <p:cNvSpPr>
                  <a:spLocks noChangeShapeType="1"/>
                </p:cNvSpPr>
                <p:nvPr/>
              </p:nvSpPr>
              <p:spPr bwMode="auto">
                <a:xfrm>
                  <a:off x="1839" y="34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89" name="Line 73"/>
                <p:cNvSpPr>
                  <a:spLocks noChangeShapeType="1"/>
                </p:cNvSpPr>
                <p:nvPr/>
              </p:nvSpPr>
              <p:spPr bwMode="auto">
                <a:xfrm>
                  <a:off x="1839" y="34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0" name="Line 74"/>
                <p:cNvSpPr>
                  <a:spLocks noChangeShapeType="1"/>
                </p:cNvSpPr>
                <p:nvPr/>
              </p:nvSpPr>
              <p:spPr bwMode="auto">
                <a:xfrm>
                  <a:off x="1839" y="35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1" name="Line 75"/>
                <p:cNvSpPr>
                  <a:spLocks noChangeShapeType="1"/>
                </p:cNvSpPr>
                <p:nvPr/>
              </p:nvSpPr>
              <p:spPr bwMode="auto">
                <a:xfrm>
                  <a:off x="1839" y="35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2" name="Line 76"/>
                <p:cNvSpPr>
                  <a:spLocks noChangeShapeType="1"/>
                </p:cNvSpPr>
                <p:nvPr/>
              </p:nvSpPr>
              <p:spPr bwMode="auto">
                <a:xfrm>
                  <a:off x="1839" y="359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3" name="Line 77"/>
                <p:cNvSpPr>
                  <a:spLocks noChangeShapeType="1"/>
                </p:cNvSpPr>
                <p:nvPr/>
              </p:nvSpPr>
              <p:spPr bwMode="auto">
                <a:xfrm>
                  <a:off x="1839" y="36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4" name="Line 78"/>
                <p:cNvSpPr>
                  <a:spLocks noChangeShapeType="1"/>
                </p:cNvSpPr>
                <p:nvPr/>
              </p:nvSpPr>
              <p:spPr bwMode="auto">
                <a:xfrm>
                  <a:off x="1839" y="366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5" name="Line 79"/>
                <p:cNvSpPr>
                  <a:spLocks noChangeShapeType="1"/>
                </p:cNvSpPr>
                <p:nvPr/>
              </p:nvSpPr>
              <p:spPr bwMode="auto">
                <a:xfrm>
                  <a:off x="1839" y="37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6" name="Line 80"/>
                <p:cNvSpPr>
                  <a:spLocks noChangeShapeType="1"/>
                </p:cNvSpPr>
                <p:nvPr/>
              </p:nvSpPr>
              <p:spPr bwMode="auto">
                <a:xfrm>
                  <a:off x="1839" y="37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7" name="Line 81"/>
                <p:cNvSpPr>
                  <a:spLocks noChangeShapeType="1"/>
                </p:cNvSpPr>
                <p:nvPr/>
              </p:nvSpPr>
              <p:spPr bwMode="auto">
                <a:xfrm>
                  <a:off x="1839" y="37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8" name="Line 82"/>
                <p:cNvSpPr>
                  <a:spLocks noChangeShapeType="1"/>
                </p:cNvSpPr>
                <p:nvPr/>
              </p:nvSpPr>
              <p:spPr bwMode="auto">
                <a:xfrm>
                  <a:off x="1839" y="381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99" name="Line 83"/>
                <p:cNvSpPr>
                  <a:spLocks noChangeShapeType="1"/>
                </p:cNvSpPr>
                <p:nvPr/>
              </p:nvSpPr>
              <p:spPr bwMode="auto">
                <a:xfrm>
                  <a:off x="1839" y="38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0" name="Line 84"/>
                <p:cNvSpPr>
                  <a:spLocks noChangeShapeType="1"/>
                </p:cNvSpPr>
                <p:nvPr/>
              </p:nvSpPr>
              <p:spPr bwMode="auto">
                <a:xfrm>
                  <a:off x="1839" y="38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1" name="Line 85"/>
                <p:cNvSpPr>
                  <a:spLocks noChangeShapeType="1"/>
                </p:cNvSpPr>
                <p:nvPr/>
              </p:nvSpPr>
              <p:spPr bwMode="auto">
                <a:xfrm>
                  <a:off x="1839" y="39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2" name="Line 86"/>
                <p:cNvSpPr>
                  <a:spLocks noChangeShapeType="1"/>
                </p:cNvSpPr>
                <p:nvPr/>
              </p:nvSpPr>
              <p:spPr bwMode="auto">
                <a:xfrm>
                  <a:off x="1839" y="39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103" name="Line 87"/>
                <p:cNvSpPr>
                  <a:spLocks noChangeShapeType="1"/>
                </p:cNvSpPr>
                <p:nvPr/>
              </p:nvSpPr>
              <p:spPr bwMode="auto">
                <a:xfrm>
                  <a:off x="2148" y="3295"/>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nvGrpSpPr>
              <p:cNvPr id="23" name="Group 88"/>
              <p:cNvGrpSpPr>
                <a:grpSpLocks/>
              </p:cNvGrpSpPr>
              <p:nvPr/>
            </p:nvGrpSpPr>
            <p:grpSpPr bwMode="auto">
              <a:xfrm>
                <a:off x="778" y="2614"/>
                <a:ext cx="709" cy="986"/>
                <a:chOff x="1794" y="3042"/>
                <a:chExt cx="709" cy="986"/>
              </a:xfrm>
            </p:grpSpPr>
            <p:sp>
              <p:nvSpPr>
                <p:cNvPr id="52" name="Rectangle 89"/>
                <p:cNvSpPr>
                  <a:spLocks noChangeArrowheads="1"/>
                </p:cNvSpPr>
                <p:nvPr/>
              </p:nvSpPr>
              <p:spPr bwMode="auto">
                <a:xfrm>
                  <a:off x="1794" y="3042"/>
                  <a:ext cx="709" cy="986"/>
                </a:xfrm>
                <a:prstGeom prst="rect">
                  <a:avLst/>
                </a:prstGeom>
                <a:solidFill>
                  <a:srgbClr val="CCFFCC"/>
                </a:solidFill>
                <a:ln w="6350">
                  <a:solidFill>
                    <a:schemeClr val="tx1"/>
                  </a:solidFill>
                  <a:miter lim="800000"/>
                  <a:headEnd/>
                  <a:tailEnd/>
                </a:ln>
                <a:effectLst/>
              </p:spPr>
              <p:txBody>
                <a:bodyPr wrap="none" anchor="ctr"/>
                <a:lstStyle/>
                <a:p>
                  <a:endParaRPr lang="en-CA"/>
                </a:p>
              </p:txBody>
            </p:sp>
            <p:sp>
              <p:nvSpPr>
                <p:cNvPr id="53" name="Line 90"/>
                <p:cNvSpPr>
                  <a:spLocks noChangeShapeType="1"/>
                </p:cNvSpPr>
                <p:nvPr/>
              </p:nvSpPr>
              <p:spPr bwMode="auto">
                <a:xfrm>
                  <a:off x="1839" y="31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4" name="Line 91"/>
                <p:cNvSpPr>
                  <a:spLocks noChangeShapeType="1"/>
                </p:cNvSpPr>
                <p:nvPr/>
              </p:nvSpPr>
              <p:spPr bwMode="auto">
                <a:xfrm>
                  <a:off x="1839" y="31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5" name="Line 92"/>
                <p:cNvSpPr>
                  <a:spLocks noChangeShapeType="1"/>
                </p:cNvSpPr>
                <p:nvPr/>
              </p:nvSpPr>
              <p:spPr bwMode="auto">
                <a:xfrm>
                  <a:off x="1839" y="31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6" name="Line 93"/>
                <p:cNvSpPr>
                  <a:spLocks noChangeShapeType="1"/>
                </p:cNvSpPr>
                <p:nvPr/>
              </p:nvSpPr>
              <p:spPr bwMode="auto">
                <a:xfrm>
                  <a:off x="1839" y="32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7" name="Line 94"/>
                <p:cNvSpPr>
                  <a:spLocks noChangeShapeType="1"/>
                </p:cNvSpPr>
                <p:nvPr/>
              </p:nvSpPr>
              <p:spPr bwMode="auto">
                <a:xfrm>
                  <a:off x="1839" y="325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8" name="Line 95"/>
                <p:cNvSpPr>
                  <a:spLocks noChangeShapeType="1"/>
                </p:cNvSpPr>
                <p:nvPr/>
              </p:nvSpPr>
              <p:spPr bwMode="auto">
                <a:xfrm>
                  <a:off x="1839" y="32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9" name="Line 96"/>
                <p:cNvSpPr>
                  <a:spLocks noChangeShapeType="1"/>
                </p:cNvSpPr>
                <p:nvPr/>
              </p:nvSpPr>
              <p:spPr bwMode="auto">
                <a:xfrm>
                  <a:off x="1839" y="33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0" name="Line 97"/>
                <p:cNvSpPr>
                  <a:spLocks noChangeShapeType="1"/>
                </p:cNvSpPr>
                <p:nvPr/>
              </p:nvSpPr>
              <p:spPr bwMode="auto">
                <a:xfrm>
                  <a:off x="1839" y="336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1" name="Line 98"/>
                <p:cNvSpPr>
                  <a:spLocks noChangeShapeType="1"/>
                </p:cNvSpPr>
                <p:nvPr/>
              </p:nvSpPr>
              <p:spPr bwMode="auto">
                <a:xfrm>
                  <a:off x="1839" y="34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2" name="Line 99"/>
                <p:cNvSpPr>
                  <a:spLocks noChangeShapeType="1"/>
                </p:cNvSpPr>
                <p:nvPr/>
              </p:nvSpPr>
              <p:spPr bwMode="auto">
                <a:xfrm>
                  <a:off x="1839" y="34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3" name="Line 100"/>
                <p:cNvSpPr>
                  <a:spLocks noChangeShapeType="1"/>
                </p:cNvSpPr>
                <p:nvPr/>
              </p:nvSpPr>
              <p:spPr bwMode="auto">
                <a:xfrm>
                  <a:off x="1839" y="34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4" name="Line 101"/>
                <p:cNvSpPr>
                  <a:spLocks noChangeShapeType="1"/>
                </p:cNvSpPr>
                <p:nvPr/>
              </p:nvSpPr>
              <p:spPr bwMode="auto">
                <a:xfrm>
                  <a:off x="1839" y="35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5" name="Line 102"/>
                <p:cNvSpPr>
                  <a:spLocks noChangeShapeType="1"/>
                </p:cNvSpPr>
                <p:nvPr/>
              </p:nvSpPr>
              <p:spPr bwMode="auto">
                <a:xfrm>
                  <a:off x="1839" y="35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6" name="Line 103"/>
                <p:cNvSpPr>
                  <a:spLocks noChangeShapeType="1"/>
                </p:cNvSpPr>
                <p:nvPr/>
              </p:nvSpPr>
              <p:spPr bwMode="auto">
                <a:xfrm>
                  <a:off x="1839" y="359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7" name="Line 104"/>
                <p:cNvSpPr>
                  <a:spLocks noChangeShapeType="1"/>
                </p:cNvSpPr>
                <p:nvPr/>
              </p:nvSpPr>
              <p:spPr bwMode="auto">
                <a:xfrm>
                  <a:off x="1839" y="36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8" name="Line 105"/>
                <p:cNvSpPr>
                  <a:spLocks noChangeShapeType="1"/>
                </p:cNvSpPr>
                <p:nvPr/>
              </p:nvSpPr>
              <p:spPr bwMode="auto">
                <a:xfrm>
                  <a:off x="1839" y="366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69" name="Line 106"/>
                <p:cNvSpPr>
                  <a:spLocks noChangeShapeType="1"/>
                </p:cNvSpPr>
                <p:nvPr/>
              </p:nvSpPr>
              <p:spPr bwMode="auto">
                <a:xfrm>
                  <a:off x="1839" y="37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0" name="Line 107"/>
                <p:cNvSpPr>
                  <a:spLocks noChangeShapeType="1"/>
                </p:cNvSpPr>
                <p:nvPr/>
              </p:nvSpPr>
              <p:spPr bwMode="auto">
                <a:xfrm>
                  <a:off x="1839" y="37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1" name="Line 108"/>
                <p:cNvSpPr>
                  <a:spLocks noChangeShapeType="1"/>
                </p:cNvSpPr>
                <p:nvPr/>
              </p:nvSpPr>
              <p:spPr bwMode="auto">
                <a:xfrm>
                  <a:off x="1839" y="37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2" name="Line 109"/>
                <p:cNvSpPr>
                  <a:spLocks noChangeShapeType="1"/>
                </p:cNvSpPr>
                <p:nvPr/>
              </p:nvSpPr>
              <p:spPr bwMode="auto">
                <a:xfrm>
                  <a:off x="1839" y="381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3" name="Line 110"/>
                <p:cNvSpPr>
                  <a:spLocks noChangeShapeType="1"/>
                </p:cNvSpPr>
                <p:nvPr/>
              </p:nvSpPr>
              <p:spPr bwMode="auto">
                <a:xfrm>
                  <a:off x="1839" y="38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4" name="Line 111"/>
                <p:cNvSpPr>
                  <a:spLocks noChangeShapeType="1"/>
                </p:cNvSpPr>
                <p:nvPr/>
              </p:nvSpPr>
              <p:spPr bwMode="auto">
                <a:xfrm>
                  <a:off x="1839" y="38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5" name="Line 112"/>
                <p:cNvSpPr>
                  <a:spLocks noChangeShapeType="1"/>
                </p:cNvSpPr>
                <p:nvPr/>
              </p:nvSpPr>
              <p:spPr bwMode="auto">
                <a:xfrm>
                  <a:off x="1839" y="39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6" name="Line 113"/>
                <p:cNvSpPr>
                  <a:spLocks noChangeShapeType="1"/>
                </p:cNvSpPr>
                <p:nvPr/>
              </p:nvSpPr>
              <p:spPr bwMode="auto">
                <a:xfrm>
                  <a:off x="1839" y="39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77" name="Line 114"/>
                <p:cNvSpPr>
                  <a:spLocks noChangeShapeType="1"/>
                </p:cNvSpPr>
                <p:nvPr/>
              </p:nvSpPr>
              <p:spPr bwMode="auto">
                <a:xfrm>
                  <a:off x="2148" y="3295"/>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sp>
            <p:nvSpPr>
              <p:cNvPr id="24" name="Text Box 115"/>
              <p:cNvSpPr txBox="1">
                <a:spLocks noChangeArrowheads="1"/>
              </p:cNvSpPr>
              <p:nvPr/>
            </p:nvSpPr>
            <p:spPr bwMode="auto">
              <a:xfrm>
                <a:off x="683" y="3696"/>
                <a:ext cx="973" cy="422"/>
              </a:xfrm>
              <a:prstGeom prst="rect">
                <a:avLst/>
              </a:prstGeom>
              <a:noFill/>
              <a:ln w="9525">
                <a:noFill/>
                <a:miter lim="800000"/>
                <a:headEnd type="none" w="sm" len="sm"/>
                <a:tailEnd type="none" w="sm" len="sm"/>
              </a:ln>
              <a:effectLst/>
            </p:spPr>
            <p:txBody>
              <a:bodyPr wrap="none">
                <a:spAutoFit/>
              </a:bodyPr>
              <a:lstStyle/>
              <a:p>
                <a:pPr algn="ctr"/>
                <a:r>
                  <a:rPr lang="en-US" sz="1900" b="1" dirty="0">
                    <a:latin typeface="Arial" charset="0"/>
                  </a:rPr>
                  <a:t>Acceptance</a:t>
                </a:r>
              </a:p>
              <a:p>
                <a:pPr algn="ctr"/>
                <a:r>
                  <a:rPr lang="en-US" sz="1900" b="1" dirty="0">
                    <a:latin typeface="Arial" charset="0"/>
                  </a:rPr>
                  <a:t>tests</a:t>
                </a:r>
              </a:p>
            </p:txBody>
          </p:sp>
          <p:grpSp>
            <p:nvGrpSpPr>
              <p:cNvPr id="25" name="Group 116"/>
              <p:cNvGrpSpPr>
                <a:grpSpLocks/>
              </p:cNvGrpSpPr>
              <p:nvPr/>
            </p:nvGrpSpPr>
            <p:grpSpPr bwMode="auto">
              <a:xfrm>
                <a:off x="892" y="2728"/>
                <a:ext cx="709" cy="986"/>
                <a:chOff x="1794" y="3042"/>
                <a:chExt cx="709" cy="986"/>
              </a:xfrm>
            </p:grpSpPr>
            <p:sp>
              <p:nvSpPr>
                <p:cNvPr id="26" name="Rectangle 117"/>
                <p:cNvSpPr>
                  <a:spLocks noChangeArrowheads="1"/>
                </p:cNvSpPr>
                <p:nvPr/>
              </p:nvSpPr>
              <p:spPr bwMode="auto">
                <a:xfrm>
                  <a:off x="1794" y="3042"/>
                  <a:ext cx="709" cy="986"/>
                </a:xfrm>
                <a:prstGeom prst="rect">
                  <a:avLst/>
                </a:prstGeom>
                <a:solidFill>
                  <a:srgbClr val="CCFFCC"/>
                </a:solidFill>
                <a:ln w="6350">
                  <a:solidFill>
                    <a:schemeClr val="tx1"/>
                  </a:solidFill>
                  <a:miter lim="800000"/>
                  <a:headEnd/>
                  <a:tailEnd/>
                </a:ln>
                <a:effectLst/>
              </p:spPr>
              <p:txBody>
                <a:bodyPr wrap="none" anchor="ctr"/>
                <a:lstStyle/>
                <a:p>
                  <a:endParaRPr lang="en-CA"/>
                </a:p>
              </p:txBody>
            </p:sp>
            <p:sp>
              <p:nvSpPr>
                <p:cNvPr id="27" name="Line 118"/>
                <p:cNvSpPr>
                  <a:spLocks noChangeShapeType="1"/>
                </p:cNvSpPr>
                <p:nvPr/>
              </p:nvSpPr>
              <p:spPr bwMode="auto">
                <a:xfrm>
                  <a:off x="1839" y="311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8" name="Line 119"/>
                <p:cNvSpPr>
                  <a:spLocks noChangeShapeType="1"/>
                </p:cNvSpPr>
                <p:nvPr/>
              </p:nvSpPr>
              <p:spPr bwMode="auto">
                <a:xfrm>
                  <a:off x="1839" y="31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29" name="Line 120"/>
                <p:cNvSpPr>
                  <a:spLocks noChangeShapeType="1"/>
                </p:cNvSpPr>
                <p:nvPr/>
              </p:nvSpPr>
              <p:spPr bwMode="auto">
                <a:xfrm>
                  <a:off x="1839" y="31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0" name="Line 121"/>
                <p:cNvSpPr>
                  <a:spLocks noChangeShapeType="1"/>
                </p:cNvSpPr>
                <p:nvPr/>
              </p:nvSpPr>
              <p:spPr bwMode="auto">
                <a:xfrm>
                  <a:off x="1839" y="32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1" name="Line 122"/>
                <p:cNvSpPr>
                  <a:spLocks noChangeShapeType="1"/>
                </p:cNvSpPr>
                <p:nvPr/>
              </p:nvSpPr>
              <p:spPr bwMode="auto">
                <a:xfrm>
                  <a:off x="1839" y="325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2" name="Line 123"/>
                <p:cNvSpPr>
                  <a:spLocks noChangeShapeType="1"/>
                </p:cNvSpPr>
                <p:nvPr/>
              </p:nvSpPr>
              <p:spPr bwMode="auto">
                <a:xfrm>
                  <a:off x="1839" y="329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3" name="Line 124"/>
                <p:cNvSpPr>
                  <a:spLocks noChangeShapeType="1"/>
                </p:cNvSpPr>
                <p:nvPr/>
              </p:nvSpPr>
              <p:spPr bwMode="auto">
                <a:xfrm>
                  <a:off x="1839" y="333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4" name="Line 125"/>
                <p:cNvSpPr>
                  <a:spLocks noChangeShapeType="1"/>
                </p:cNvSpPr>
                <p:nvPr/>
              </p:nvSpPr>
              <p:spPr bwMode="auto">
                <a:xfrm>
                  <a:off x="1839" y="3369"/>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5" name="Line 126"/>
                <p:cNvSpPr>
                  <a:spLocks noChangeShapeType="1"/>
                </p:cNvSpPr>
                <p:nvPr/>
              </p:nvSpPr>
              <p:spPr bwMode="auto">
                <a:xfrm>
                  <a:off x="1839" y="340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6" name="Line 127"/>
                <p:cNvSpPr>
                  <a:spLocks noChangeShapeType="1"/>
                </p:cNvSpPr>
                <p:nvPr/>
              </p:nvSpPr>
              <p:spPr bwMode="auto">
                <a:xfrm>
                  <a:off x="1839" y="3443"/>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7" name="Line 128"/>
                <p:cNvSpPr>
                  <a:spLocks noChangeShapeType="1"/>
                </p:cNvSpPr>
                <p:nvPr/>
              </p:nvSpPr>
              <p:spPr bwMode="auto">
                <a:xfrm>
                  <a:off x="1839" y="348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8" name="Line 129"/>
                <p:cNvSpPr>
                  <a:spLocks noChangeShapeType="1"/>
                </p:cNvSpPr>
                <p:nvPr/>
              </p:nvSpPr>
              <p:spPr bwMode="auto">
                <a:xfrm>
                  <a:off x="1839" y="3516"/>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39" name="Line 130"/>
                <p:cNvSpPr>
                  <a:spLocks noChangeShapeType="1"/>
                </p:cNvSpPr>
                <p:nvPr/>
              </p:nvSpPr>
              <p:spPr bwMode="auto">
                <a:xfrm>
                  <a:off x="1839" y="355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0" name="Line 131"/>
                <p:cNvSpPr>
                  <a:spLocks noChangeShapeType="1"/>
                </p:cNvSpPr>
                <p:nvPr/>
              </p:nvSpPr>
              <p:spPr bwMode="auto">
                <a:xfrm>
                  <a:off x="1839" y="3590"/>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1" name="Line 132"/>
                <p:cNvSpPr>
                  <a:spLocks noChangeShapeType="1"/>
                </p:cNvSpPr>
                <p:nvPr/>
              </p:nvSpPr>
              <p:spPr bwMode="auto">
                <a:xfrm>
                  <a:off x="1839" y="362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2" name="Line 133"/>
                <p:cNvSpPr>
                  <a:spLocks noChangeShapeType="1"/>
                </p:cNvSpPr>
                <p:nvPr/>
              </p:nvSpPr>
              <p:spPr bwMode="auto">
                <a:xfrm>
                  <a:off x="1839" y="3664"/>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3" name="Line 134"/>
                <p:cNvSpPr>
                  <a:spLocks noChangeShapeType="1"/>
                </p:cNvSpPr>
                <p:nvPr/>
              </p:nvSpPr>
              <p:spPr bwMode="auto">
                <a:xfrm>
                  <a:off x="1839" y="370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4" name="Line 135"/>
                <p:cNvSpPr>
                  <a:spLocks noChangeShapeType="1"/>
                </p:cNvSpPr>
                <p:nvPr/>
              </p:nvSpPr>
              <p:spPr bwMode="auto">
                <a:xfrm>
                  <a:off x="1839" y="3737"/>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5" name="Line 136"/>
                <p:cNvSpPr>
                  <a:spLocks noChangeShapeType="1"/>
                </p:cNvSpPr>
                <p:nvPr/>
              </p:nvSpPr>
              <p:spPr bwMode="auto">
                <a:xfrm>
                  <a:off x="1839" y="377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6" name="Line 137"/>
                <p:cNvSpPr>
                  <a:spLocks noChangeShapeType="1"/>
                </p:cNvSpPr>
                <p:nvPr/>
              </p:nvSpPr>
              <p:spPr bwMode="auto">
                <a:xfrm>
                  <a:off x="1839" y="3811"/>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7" name="Line 138"/>
                <p:cNvSpPr>
                  <a:spLocks noChangeShapeType="1"/>
                </p:cNvSpPr>
                <p:nvPr/>
              </p:nvSpPr>
              <p:spPr bwMode="auto">
                <a:xfrm>
                  <a:off x="1839" y="384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8" name="Line 139"/>
                <p:cNvSpPr>
                  <a:spLocks noChangeShapeType="1"/>
                </p:cNvSpPr>
                <p:nvPr/>
              </p:nvSpPr>
              <p:spPr bwMode="auto">
                <a:xfrm>
                  <a:off x="1839" y="3885"/>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49" name="Line 140"/>
                <p:cNvSpPr>
                  <a:spLocks noChangeShapeType="1"/>
                </p:cNvSpPr>
                <p:nvPr/>
              </p:nvSpPr>
              <p:spPr bwMode="auto">
                <a:xfrm>
                  <a:off x="1839" y="3922"/>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0" name="Line 141"/>
                <p:cNvSpPr>
                  <a:spLocks noChangeShapeType="1"/>
                </p:cNvSpPr>
                <p:nvPr/>
              </p:nvSpPr>
              <p:spPr bwMode="auto">
                <a:xfrm>
                  <a:off x="1839" y="3958"/>
                  <a:ext cx="617" cy="0"/>
                </a:xfrm>
                <a:prstGeom prst="line">
                  <a:avLst/>
                </a:prstGeom>
                <a:noFill/>
                <a:ln w="6350">
                  <a:solidFill>
                    <a:schemeClr val="bg2"/>
                  </a:solidFill>
                  <a:round/>
                  <a:headEnd type="none" w="sm" len="sm"/>
                  <a:tailEnd type="none" w="sm" len="sm"/>
                </a:ln>
                <a:effectLst/>
              </p:spPr>
              <p:txBody>
                <a:bodyPr wrap="none" anchor="ctr"/>
                <a:lstStyle/>
                <a:p>
                  <a:endParaRPr lang="en-CA"/>
                </a:p>
              </p:txBody>
            </p:sp>
            <p:sp>
              <p:nvSpPr>
                <p:cNvPr id="51" name="Line 142"/>
                <p:cNvSpPr>
                  <a:spLocks noChangeShapeType="1"/>
                </p:cNvSpPr>
                <p:nvPr/>
              </p:nvSpPr>
              <p:spPr bwMode="auto">
                <a:xfrm>
                  <a:off x="2148" y="3295"/>
                  <a:ext cx="308" cy="0"/>
                </a:xfrm>
                <a:prstGeom prst="line">
                  <a:avLst/>
                </a:prstGeom>
                <a:noFill/>
                <a:ln w="6350">
                  <a:solidFill>
                    <a:schemeClr val="bg2"/>
                  </a:solidFill>
                  <a:round/>
                  <a:headEnd type="none" w="sm" len="sm"/>
                  <a:tailEnd type="none" w="sm" len="sm"/>
                </a:ln>
                <a:effectLst/>
              </p:spPr>
              <p:txBody>
                <a:bodyPr wrap="none" anchor="ctr"/>
                <a:lstStyle/>
                <a:p>
                  <a:endParaRPr lang="en-CA"/>
                </a:p>
              </p:txBody>
            </p:sp>
          </p:grpSp>
        </p:grpSp>
        <p:sp>
          <p:nvSpPr>
            <p:cNvPr id="18" name="AutoShape 143"/>
            <p:cNvSpPr>
              <a:spLocks noChangeArrowheads="1"/>
            </p:cNvSpPr>
            <p:nvPr/>
          </p:nvSpPr>
          <p:spPr bwMode="auto">
            <a:xfrm>
              <a:off x="747" y="2133"/>
              <a:ext cx="480" cy="742"/>
            </a:xfrm>
            <a:prstGeom prst="upArrow">
              <a:avLst>
                <a:gd name="adj1" fmla="val 50000"/>
                <a:gd name="adj2" fmla="val 38646"/>
              </a:avLst>
            </a:prstGeom>
            <a:solidFill>
              <a:srgbClr val="FF9900"/>
            </a:solidFill>
            <a:ln w="9525">
              <a:noFill/>
              <a:miter lim="800000"/>
              <a:headEnd/>
              <a:tailEnd/>
            </a:ln>
            <a:effectLst/>
          </p:spPr>
          <p:txBody>
            <a:bodyPr vert="eaVert" anchor="ctr">
              <a:spAutoFit/>
            </a:bodyPr>
            <a:lstStyle/>
            <a:p>
              <a:pPr algn="ctr"/>
              <a:r>
                <a:rPr lang="en-US" sz="1900" b="1">
                  <a:latin typeface="Arial" charset="0"/>
                </a:rPr>
                <a:t>Tests</a:t>
              </a:r>
            </a:p>
          </p:txBody>
        </p:sp>
        <p:sp>
          <p:nvSpPr>
            <p:cNvPr id="19" name="AutoShape 144"/>
            <p:cNvSpPr>
              <a:spLocks noChangeArrowheads="1"/>
            </p:cNvSpPr>
            <p:nvPr/>
          </p:nvSpPr>
          <p:spPr bwMode="auto">
            <a:xfrm>
              <a:off x="2271" y="2145"/>
              <a:ext cx="480" cy="706"/>
            </a:xfrm>
            <a:prstGeom prst="upArrow">
              <a:avLst>
                <a:gd name="adj1" fmla="val 50000"/>
                <a:gd name="adj2" fmla="val 36771"/>
              </a:avLst>
            </a:prstGeom>
            <a:solidFill>
              <a:srgbClr val="FF9900"/>
            </a:solidFill>
            <a:ln w="9525">
              <a:noFill/>
              <a:miter lim="800000"/>
              <a:headEnd/>
              <a:tailEnd/>
            </a:ln>
            <a:effectLst/>
          </p:spPr>
          <p:txBody>
            <a:bodyPr vert="eaVert" anchor="ctr">
              <a:spAutoFit/>
            </a:bodyPr>
            <a:lstStyle/>
            <a:p>
              <a:pPr algn="ctr"/>
              <a:r>
                <a:rPr lang="en-US" sz="1900" b="1">
                  <a:latin typeface="Arial" charset="0"/>
                </a:rPr>
                <a:t>Tests</a:t>
              </a:r>
            </a:p>
          </p:txBody>
        </p:sp>
        <p:sp>
          <p:nvSpPr>
            <p:cNvPr id="20" name="AutoShape 145"/>
            <p:cNvSpPr>
              <a:spLocks noChangeArrowheads="1"/>
            </p:cNvSpPr>
            <p:nvPr/>
          </p:nvSpPr>
          <p:spPr bwMode="auto">
            <a:xfrm>
              <a:off x="3771" y="2145"/>
              <a:ext cx="480" cy="694"/>
            </a:xfrm>
            <a:prstGeom prst="upArrow">
              <a:avLst>
                <a:gd name="adj1" fmla="val 50000"/>
                <a:gd name="adj2" fmla="val 36146"/>
              </a:avLst>
            </a:prstGeom>
            <a:solidFill>
              <a:srgbClr val="FF9900"/>
            </a:solidFill>
            <a:ln w="9525">
              <a:noFill/>
              <a:miter lim="800000"/>
              <a:headEnd/>
              <a:tailEnd/>
            </a:ln>
            <a:effectLst/>
          </p:spPr>
          <p:txBody>
            <a:bodyPr vert="eaVert" anchor="ctr">
              <a:spAutoFit/>
            </a:bodyPr>
            <a:lstStyle/>
            <a:p>
              <a:pPr algn="ctr"/>
              <a:r>
                <a:rPr lang="en-US" sz="1900" b="1">
                  <a:latin typeface="Arial" charset="0"/>
                </a:rPr>
                <a:t>Tests</a:t>
              </a:r>
            </a:p>
          </p:txBody>
        </p:sp>
        <p:sp>
          <p:nvSpPr>
            <p:cNvPr id="21" name="AutoShape 146"/>
            <p:cNvSpPr>
              <a:spLocks noChangeArrowheads="1"/>
            </p:cNvSpPr>
            <p:nvPr/>
          </p:nvSpPr>
          <p:spPr bwMode="auto">
            <a:xfrm rot="2700000">
              <a:off x="4101" y="1676"/>
              <a:ext cx="1026" cy="422"/>
            </a:xfrm>
            <a:prstGeom prst="leftArrow">
              <a:avLst>
                <a:gd name="adj1" fmla="val 50000"/>
                <a:gd name="adj2" fmla="val 60782"/>
              </a:avLst>
            </a:prstGeom>
            <a:solidFill>
              <a:srgbClr val="FF9900"/>
            </a:solidFill>
            <a:ln w="9525">
              <a:noFill/>
              <a:miter lim="800000"/>
              <a:headEnd/>
              <a:tailEnd/>
            </a:ln>
            <a:effectLst/>
          </p:spPr>
          <p:txBody>
            <a:bodyPr wrap="none" anchor="ctr">
              <a:spAutoFit/>
            </a:bodyPr>
            <a:lstStyle/>
            <a:p>
              <a:pPr algn="ctr"/>
              <a:r>
                <a:rPr lang="en-US" sz="1900" b="1">
                  <a:latin typeface="Arial" charset="0"/>
                </a:rPr>
                <a:t>Constrains</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SCOPE Management</a:t>
            </a:r>
            <a:endParaRPr lang="fr-CA" dirty="0"/>
          </a:p>
        </p:txBody>
      </p:sp>
      <p:sp>
        <p:nvSpPr>
          <p:cNvPr id="6" name="Content Placeholder 5"/>
          <p:cNvSpPr>
            <a:spLocks noGrp="1"/>
          </p:cNvSpPr>
          <p:nvPr>
            <p:ph sz="quarter" idx="1"/>
          </p:nvPr>
        </p:nvSpPr>
        <p:spPr>
          <a:xfrm>
            <a:off x="457199" y="1219200"/>
            <a:ext cx="8398565" cy="4937760"/>
          </a:xfrm>
        </p:spPr>
        <p:txBody>
          <a:bodyPr>
            <a:normAutofit fontScale="92500" lnSpcReduction="10000"/>
          </a:bodyPr>
          <a:lstStyle/>
          <a:p>
            <a:r>
              <a:rPr lang="en-US" dirty="0" smtClean="0"/>
              <a:t>Project Scope is everything</a:t>
            </a:r>
            <a:r>
              <a:rPr lang="en-US" u="sng" dirty="0" smtClean="0"/>
              <a:t> we </a:t>
            </a:r>
            <a:r>
              <a:rPr lang="en-US" dirty="0" smtClean="0"/>
              <a:t>have to do:</a:t>
            </a:r>
          </a:p>
          <a:p>
            <a:pPr lvl="1"/>
            <a:r>
              <a:rPr lang="en-US" dirty="0" smtClean="0"/>
              <a:t>Define &amp; Manage Requirements, Analysis, Design, Test, Deliver</a:t>
            </a:r>
          </a:p>
          <a:p>
            <a:r>
              <a:rPr lang="en-US" dirty="0" smtClean="0"/>
              <a:t>Project Scope Management refers to the set of processes that ensure a project's scope is defined and mapped accurately.</a:t>
            </a:r>
          </a:p>
          <a:p>
            <a:r>
              <a:rPr lang="en-US" dirty="0" smtClean="0"/>
              <a:t>Scope is often defined by a work breakdown structure</a:t>
            </a:r>
          </a:p>
          <a:p>
            <a:r>
              <a:rPr lang="en-US" dirty="0" smtClean="0"/>
              <a:t>Changes to scope should take place only through formal change control procedures.</a:t>
            </a:r>
          </a:p>
          <a:p>
            <a:r>
              <a:rPr lang="en-US" dirty="0" smtClean="0"/>
              <a:t>Requirements Management helps you define and manage Scope</a:t>
            </a:r>
          </a:p>
          <a:p>
            <a:endParaRPr lang="en-US" dirty="0" smtClean="0"/>
          </a:p>
          <a:p>
            <a:r>
              <a:rPr lang="en-US" dirty="0" smtClean="0"/>
              <a:t>Source:  pmi.org </a:t>
            </a:r>
            <a:r>
              <a:rPr lang="en-US" sz="2000" dirty="0" smtClean="0"/>
              <a:t>(</a:t>
            </a:r>
            <a:r>
              <a:rPr lang="en-US" sz="2000" dirty="0" smtClean="0">
                <a:hlinkClick r:id="rId3"/>
              </a:rPr>
              <a:t>https://www.pmi.org/learning/featured-topics/scope</a:t>
            </a:r>
            <a:r>
              <a:rPr lang="en-US" sz="2000" dirty="0" smtClean="0"/>
              <a:t>)</a:t>
            </a:r>
          </a:p>
          <a:p>
            <a:r>
              <a:rPr lang="en-US" dirty="0" smtClean="0"/>
              <a:t>See also </a:t>
            </a:r>
            <a:r>
              <a:rPr lang="en-US" sz="2000" dirty="0" smtClean="0">
                <a:hlinkClick r:id="rId4"/>
              </a:rPr>
              <a:t>http://edge.papercutpm.com/scope-management-vs-requirements-management/</a:t>
            </a:r>
            <a:endParaRPr lang="en-US" sz="2000" dirty="0" smtClean="0"/>
          </a:p>
          <a:p>
            <a:endParaRPr lang="fr-CA" sz="2000"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28</a:t>
            </a:fld>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mtClean="0"/>
              <a:t>Example - Work Breakdown Structure</a:t>
            </a:r>
            <a:endParaRPr lang="en-CA"/>
          </a:p>
        </p:txBody>
      </p:sp>
      <p:pic>
        <p:nvPicPr>
          <p:cNvPr id="3" name="Picture 2" descr="wbs.png"/>
          <p:cNvPicPr>
            <a:picLocks noChangeAspect="1"/>
          </p:cNvPicPr>
          <p:nvPr/>
        </p:nvPicPr>
        <p:blipFill>
          <a:blip r:embed="rId3"/>
          <a:stretch>
            <a:fillRect/>
          </a:stretch>
        </p:blipFill>
        <p:spPr>
          <a:xfrm>
            <a:off x="457200" y="1143000"/>
            <a:ext cx="8178800" cy="5269087"/>
          </a:xfrm>
          <a:prstGeom prst="rect">
            <a:avLst/>
          </a:prstGeom>
        </p:spPr>
      </p:pic>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en-CA" smtClean="0"/>
              <a:pPr/>
              <a:t>29</a:t>
            </a:fld>
            <a:endParaRPr lang="en-CA"/>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MANAGEMENT VS PROJECT MANAGEMENT</a:t>
            </a:r>
            <a:endParaRPr lang="fr-CA" dirty="0"/>
          </a:p>
        </p:txBody>
      </p:sp>
      <p:sp>
        <p:nvSpPr>
          <p:cNvPr id="4" name="Text Placeholder 3"/>
          <p:cNvSpPr>
            <a:spLocks noGrp="1"/>
          </p:cNvSpPr>
          <p:nvPr>
            <p:ph type="body" sz="half" idx="2"/>
          </p:nvPr>
        </p:nvSpPr>
        <p:spPr/>
        <p:txBody>
          <a:bodyPr/>
          <a:lstStyle/>
          <a:p>
            <a:endParaRPr lang="fr-CA" dirty="0"/>
          </a:p>
        </p:txBody>
      </p:sp>
      <p:pic>
        <p:nvPicPr>
          <p:cNvPr id="7" name="Picture Placeholder 6" descr="176889969.jpg"/>
          <p:cNvPicPr>
            <a:picLocks noGrp="1" noChangeAspect="1"/>
          </p:cNvPicPr>
          <p:nvPr>
            <p:ph type="pic" idx="1"/>
          </p:nvPr>
        </p:nvPicPr>
        <p:blipFill>
          <a:blip r:embed="rId3"/>
          <a:srcRect l="-46357" r="-46357"/>
          <a:stretch>
            <a:fillRect/>
          </a:stretch>
        </p:blipFill>
        <p:spPr/>
      </p:pic>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3</a:t>
            </a:fld>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TIME MANAGEMENT</a:t>
            </a:r>
            <a:endParaRPr lang="fr-CA" dirty="0"/>
          </a:p>
        </p:txBody>
      </p:sp>
      <p:pic>
        <p:nvPicPr>
          <p:cNvPr id="5" name="Picture Placeholder 4" descr="Gestion-du-Temps.jpg"/>
          <p:cNvPicPr>
            <a:picLocks noGrp="1" noChangeAspect="1"/>
          </p:cNvPicPr>
          <p:nvPr>
            <p:ph type="pic" idx="1"/>
          </p:nvPr>
        </p:nvPicPr>
        <p:blipFill>
          <a:blip r:embed="rId3"/>
          <a:srcRect l="-30664" r="-30664"/>
          <a:stretch>
            <a:fillRect/>
          </a:stretch>
        </p:blipFill>
        <p:spPr/>
      </p:pic>
      <p:sp>
        <p:nvSpPr>
          <p:cNvPr id="4" name="Text Placeholder 3"/>
          <p:cNvSpPr>
            <a:spLocks noGrp="1"/>
          </p:cNvSpPr>
          <p:nvPr>
            <p:ph type="body" sz="half" idx="2"/>
          </p:nvPr>
        </p:nvSpPr>
        <p:spPr/>
        <p:txBody>
          <a:bodyPr/>
          <a:lstStyle/>
          <a:p>
            <a:endParaRPr lang="fr-CA"/>
          </a:p>
        </p:txBody>
      </p:sp>
      <p:sp>
        <p:nvSpPr>
          <p:cNvPr id="6"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30</a:t>
            </a:fld>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Introduction</a:t>
            </a:r>
            <a:endParaRPr lang="en-CA"/>
          </a:p>
        </p:txBody>
      </p:sp>
      <p:sp>
        <p:nvSpPr>
          <p:cNvPr id="3" name="Content Placeholder 2"/>
          <p:cNvSpPr>
            <a:spLocks noGrp="1"/>
          </p:cNvSpPr>
          <p:nvPr>
            <p:ph idx="1"/>
          </p:nvPr>
        </p:nvSpPr>
        <p:spPr/>
        <p:txBody>
          <a:bodyPr/>
          <a:lstStyle/>
          <a:p>
            <a:r>
              <a:rPr lang="en-CA" smtClean="0"/>
              <a:t>Planning : determine all activities &amp; logical order.</a:t>
            </a:r>
          </a:p>
          <a:p>
            <a:pPr lvl="1"/>
            <a:r>
              <a:rPr lang="en-CA" smtClean="0"/>
              <a:t>What needs to be done?</a:t>
            </a:r>
          </a:p>
          <a:p>
            <a:pPr lvl="1"/>
            <a:r>
              <a:rPr lang="en-CA" smtClean="0"/>
              <a:t>In which order (dependencies)?</a:t>
            </a:r>
          </a:p>
          <a:p>
            <a:r>
              <a:rPr lang="en-CA" smtClean="0"/>
              <a:t>Scheduling: determine start and end date of each activity</a:t>
            </a:r>
          </a:p>
          <a:p>
            <a:pPr lvl="1"/>
            <a:r>
              <a:rPr lang="en-CA" smtClean="0"/>
              <a:t>When to do it?</a:t>
            </a:r>
          </a:p>
          <a:p>
            <a:pPr lvl="1"/>
            <a:r>
              <a:rPr lang="en-CA" smtClean="0"/>
              <a:t>Who will do it?</a:t>
            </a:r>
            <a:endParaRPr lang="en-CA"/>
          </a:p>
        </p:txBody>
      </p:sp>
      <p:sp>
        <p:nvSpPr>
          <p:cNvPr id="5" name="Slide Number Placeholder 4"/>
          <p:cNvSpPr>
            <a:spLocks noGrp="1"/>
          </p:cNvSpPr>
          <p:nvPr>
            <p:ph type="sldNum" sz="quarter" idx="12"/>
          </p:nvPr>
        </p:nvSpPr>
        <p:spPr/>
        <p:txBody>
          <a:bodyPr/>
          <a:lstStyle/>
          <a:p>
            <a:fld id="{B6B0C80C-4ED2-0E42-BFF6-1B7A4C4B1C2C}" type="slidenum">
              <a:rPr lang="en-CA" smtClean="0"/>
              <a:pPr/>
              <a:t>31</a:t>
            </a:fld>
            <a:endParaRPr lang="en-CA"/>
          </a:p>
        </p:txBody>
      </p:sp>
    </p:spTree>
    <p:extLst>
      <p:ext uri="{BB962C8B-B14F-4D97-AF65-F5344CB8AC3E}">
        <p14:creationId xmlns:p14="http://schemas.microsoft.com/office/powerpoint/2010/main" val="2261466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mtClean="0"/>
              <a:t>Time Management - Discoveries</a:t>
            </a:r>
            <a:endParaRPr lang="en-CA"/>
          </a:p>
        </p:txBody>
      </p:sp>
      <p:sp>
        <p:nvSpPr>
          <p:cNvPr id="3" name="Content Placeholder 2"/>
          <p:cNvSpPr>
            <a:spLocks noGrp="1"/>
          </p:cNvSpPr>
          <p:nvPr>
            <p:ph idx="1"/>
          </p:nvPr>
        </p:nvSpPr>
        <p:spPr/>
        <p:txBody>
          <a:bodyPr>
            <a:normAutofit/>
          </a:bodyPr>
          <a:lstStyle/>
          <a:p>
            <a:r>
              <a:rPr lang="en-CA" sz="3200" dirty="0" smtClean="0"/>
              <a:t>1917 –  Gantt Chart</a:t>
            </a:r>
          </a:p>
          <a:p>
            <a:r>
              <a:rPr lang="en-CA" sz="3200" dirty="0" smtClean="0"/>
              <a:t>1958 – « Program Evaluation and Review Technique » (PERT) developed by the U.S. Navy (missile-defence)  </a:t>
            </a:r>
          </a:p>
          <a:p>
            <a:pPr lvl="1"/>
            <a:r>
              <a:rPr lang="en-CA" sz="3200" dirty="0" smtClean="0"/>
              <a:t>Later modified to produce the Critical Path Method (CPM)</a:t>
            </a:r>
            <a:endParaRPr lang="en-CA" sz="3200" dirty="0"/>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A8E7CF9-D192-44AE-A34D-139E02AB45D5}" type="slidenum">
              <a:rPr lang="en-CA" smtClean="0"/>
              <a:pPr/>
              <a:t>32</a:t>
            </a:fld>
            <a:endParaRPr lang="en-CA"/>
          </a:p>
        </p:txBody>
      </p:sp>
    </p:spTree>
    <p:extLst>
      <p:ext uri="{BB962C8B-B14F-4D97-AF65-F5344CB8AC3E}">
        <p14:creationId xmlns:p14="http://schemas.microsoft.com/office/powerpoint/2010/main" val="19761790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Gantt Chart</a:t>
            </a:r>
            <a:endParaRPr lang="en-CA" dirty="0"/>
          </a:p>
        </p:txBody>
      </p:sp>
      <p:sp>
        <p:nvSpPr>
          <p:cNvPr id="3" name="Content Placeholder 2"/>
          <p:cNvSpPr>
            <a:spLocks noGrp="1"/>
          </p:cNvSpPr>
          <p:nvPr>
            <p:ph idx="1"/>
          </p:nvPr>
        </p:nvSpPr>
        <p:spPr/>
        <p:txBody>
          <a:bodyPr/>
          <a:lstStyle/>
          <a:p>
            <a:r>
              <a:rPr lang="en-CA" dirty="0" smtClean="0"/>
              <a:t>Scheduling Aid.</a:t>
            </a:r>
          </a:p>
          <a:p>
            <a:pPr lvl="1"/>
            <a:r>
              <a:rPr lang="en-CA" dirty="0" smtClean="0"/>
              <a:t>Vertical Axis : activities, ordered by start time.</a:t>
            </a:r>
          </a:p>
          <a:p>
            <a:pPr lvl="1"/>
            <a:r>
              <a:rPr lang="en-CA" dirty="0" smtClean="0"/>
              <a:t>Horizontal Axis: time</a:t>
            </a:r>
          </a:p>
          <a:p>
            <a:pPr lvl="1"/>
            <a:r>
              <a:rPr lang="en-CA" dirty="0" smtClean="0"/>
              <a:t>Can be enhanced to show</a:t>
            </a:r>
          </a:p>
          <a:p>
            <a:pPr lvl="2"/>
            <a:r>
              <a:rPr lang="en-CA" dirty="0" smtClean="0"/>
              <a:t>Assigned Resources</a:t>
            </a:r>
          </a:p>
          <a:p>
            <a:pPr lvl="2"/>
            <a:r>
              <a:rPr lang="en-CA" dirty="0" smtClean="0"/>
              <a:t>Progress</a:t>
            </a:r>
          </a:p>
          <a:p>
            <a:pPr lvl="2"/>
            <a:r>
              <a:rPr lang="en-CA" dirty="0" smtClean="0"/>
              <a:t>Dependencies</a:t>
            </a:r>
          </a:p>
          <a:p>
            <a:pPr lvl="2"/>
            <a:r>
              <a:rPr lang="en-CA" dirty="0" smtClean="0"/>
              <a:t>Critical Path</a:t>
            </a:r>
          </a:p>
          <a:p>
            <a:pPr lvl="2"/>
            <a:r>
              <a:rPr lang="en-CA" dirty="0" smtClean="0"/>
              <a:t>Baseline Plan</a:t>
            </a:r>
          </a:p>
          <a:p>
            <a:pPr lvl="2"/>
            <a:r>
              <a:rPr lang="en-CA" dirty="0" smtClean="0"/>
              <a:t>Milestones</a:t>
            </a:r>
          </a:p>
          <a:p>
            <a:pPr lvl="2"/>
            <a:r>
              <a:rPr lang="en-CA" dirty="0" smtClean="0"/>
              <a:t>Float</a:t>
            </a:r>
          </a:p>
          <a:p>
            <a:pPr lvl="2"/>
            <a:endParaRPr lang="en-CA"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042761" y="3906906"/>
            <a:ext cx="5557440" cy="2520544"/>
          </a:xfrm>
          <a:prstGeom prst="rect">
            <a:avLst/>
          </a:prstGeom>
          <a:noFill/>
          <a:ln/>
        </p:spPr>
      </p:pic>
      <p:sp>
        <p:nvSpPr>
          <p:cNvPr id="6" name="Slide Number Placeholder 5"/>
          <p:cNvSpPr>
            <a:spLocks noGrp="1"/>
          </p:cNvSpPr>
          <p:nvPr>
            <p:ph type="sldNum" sz="quarter" idx="12"/>
          </p:nvPr>
        </p:nvSpPr>
        <p:spPr/>
        <p:txBody>
          <a:bodyPr/>
          <a:lstStyle/>
          <a:p>
            <a:fld id="{B6B0C80C-4ED2-0E42-BFF6-1B7A4C4B1C2C}" type="slidenum">
              <a:rPr lang="en-CA" smtClean="0"/>
              <a:pPr/>
              <a:t>33</a:t>
            </a:fld>
            <a:endParaRPr lang="en-CA"/>
          </a:p>
        </p:txBody>
      </p:sp>
    </p:spTree>
    <p:extLst>
      <p:ext uri="{BB962C8B-B14F-4D97-AF65-F5344CB8AC3E}">
        <p14:creationId xmlns:p14="http://schemas.microsoft.com/office/powerpoint/2010/main" val="351256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5" y="43071"/>
            <a:ext cx="8537713" cy="990600"/>
          </a:xfrm>
        </p:spPr>
        <p:txBody>
          <a:bodyPr>
            <a:normAutofit fontScale="90000"/>
          </a:bodyPr>
          <a:lstStyle/>
          <a:p>
            <a:r>
              <a:rPr lang="en-CA" smtClean="0"/>
              <a:t>P.E.R.T. (</a:t>
            </a:r>
            <a:r>
              <a:rPr lang="en-CA" i="1" smtClean="0"/>
              <a:t>Project Evaluation Review Technique</a:t>
            </a:r>
            <a:r>
              <a:rPr lang="en-CA" smtClean="0"/>
              <a:t>)</a:t>
            </a:r>
            <a:endParaRPr lang="en-CA"/>
          </a:p>
        </p:txBody>
      </p:sp>
      <p:sp>
        <p:nvSpPr>
          <p:cNvPr id="3" name="Content Placeholder 2"/>
          <p:cNvSpPr>
            <a:spLocks noGrp="1"/>
          </p:cNvSpPr>
          <p:nvPr>
            <p:ph idx="1"/>
          </p:nvPr>
        </p:nvSpPr>
        <p:spPr/>
        <p:txBody>
          <a:bodyPr/>
          <a:lstStyle/>
          <a:p>
            <a:r>
              <a:rPr lang="en-CA" dirty="0" smtClean="0"/>
              <a:t>Nodes: Events/Milestones (ex. Deliverable ready)</a:t>
            </a:r>
          </a:p>
          <a:p>
            <a:r>
              <a:rPr lang="en-CA" dirty="0" smtClean="0"/>
              <a:t>Lines: Activities</a:t>
            </a:r>
            <a:endParaRPr lang="en-CA" dirty="0"/>
          </a:p>
        </p:txBody>
      </p:sp>
      <p:graphicFrame>
        <p:nvGraphicFramePr>
          <p:cNvPr id="4" name="Group 46"/>
          <p:cNvGraphicFramePr>
            <a:graphicFrameLocks noGrp="1"/>
          </p:cNvGraphicFramePr>
          <p:nvPr>
            <p:extLst>
              <p:ext uri="{D42A27DB-BD31-4B8C-83A1-F6EECF244321}">
                <p14:modId xmlns:p14="http://schemas.microsoft.com/office/powerpoint/2010/main" val="1801975401"/>
              </p:ext>
            </p:extLst>
          </p:nvPr>
        </p:nvGraphicFramePr>
        <p:xfrm>
          <a:off x="5230530" y="2723159"/>
          <a:ext cx="3227670" cy="3509165"/>
        </p:xfrm>
        <a:graphic>
          <a:graphicData uri="http://schemas.openxmlformats.org/drawingml/2006/table">
            <a:tbl>
              <a:tblPr/>
              <a:tblGrid>
                <a:gridCol w="1075890"/>
                <a:gridCol w="1075890"/>
                <a:gridCol w="1075890"/>
              </a:tblGrid>
              <a:tr h="5682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charset="0"/>
                          <a:ea typeface="ＭＳ Ｐゴシック" charset="0"/>
                        </a:rPr>
                        <a:t>Task</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ＭＳ Ｐゴシック" charset="0"/>
                        </a:rPr>
                        <a:t>Preceding task</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charset="0"/>
                          <a:ea typeface="ＭＳ Ｐゴシック" charset="0"/>
                        </a:rPr>
                        <a:t>Duration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A</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7d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B</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A</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3d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C</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10d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D</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C,E</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5d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E</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F</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E</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6d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G</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F, E</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3d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498314" y="1445244"/>
            <a:ext cx="2662238" cy="450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 Box 45"/>
          <p:cNvSpPr txBox="1">
            <a:spLocks noChangeArrowheads="1"/>
          </p:cNvSpPr>
          <p:nvPr/>
        </p:nvSpPr>
        <p:spPr bwMode="auto">
          <a:xfrm>
            <a:off x="354855" y="5242671"/>
            <a:ext cx="472565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eaLnBrk="0" hangingPunct="0"/>
            <a:r>
              <a:rPr kumimoji="1" lang="en-CA" sz="2400" dirty="0" smtClean="0">
                <a:latin typeface="Times New Roman" charset="0"/>
              </a:rPr>
              <a:t>Dotted Line: dependency (zero time)</a:t>
            </a:r>
            <a:endParaRPr kumimoji="1" lang="en-CA" sz="2400" dirty="0">
              <a:latin typeface="Times New Roman" charset="0"/>
            </a:endParaRPr>
          </a:p>
        </p:txBody>
      </p:sp>
      <p:sp>
        <p:nvSpPr>
          <p:cNvPr id="8" name="Slide Number Placeholder 7"/>
          <p:cNvSpPr>
            <a:spLocks noGrp="1"/>
          </p:cNvSpPr>
          <p:nvPr>
            <p:ph type="sldNum" sz="quarter" idx="12"/>
          </p:nvPr>
        </p:nvSpPr>
        <p:spPr/>
        <p:txBody>
          <a:bodyPr/>
          <a:lstStyle/>
          <a:p>
            <a:fld id="{B6B0C80C-4ED2-0E42-BFF6-1B7A4C4B1C2C}" type="slidenum">
              <a:rPr lang="en-CA" smtClean="0"/>
              <a:pPr/>
              <a:t>34</a:t>
            </a:fld>
            <a:endParaRPr lang="en-CA"/>
          </a:p>
        </p:txBody>
      </p:sp>
    </p:spTree>
    <p:extLst>
      <p:ext uri="{BB962C8B-B14F-4D97-AF65-F5344CB8AC3E}">
        <p14:creationId xmlns:p14="http://schemas.microsoft.com/office/powerpoint/2010/main" val="1516063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mtClean="0"/>
              <a:t>P.E.R.T.</a:t>
            </a:r>
            <a:br>
              <a:rPr lang="en-CA" smtClean="0"/>
            </a:br>
            <a:r>
              <a:rPr lang="en-CA" smtClean="0"/>
              <a:t>Example</a:t>
            </a:r>
            <a:endParaRPr lang="en-CA"/>
          </a:p>
        </p:txBody>
      </p:sp>
      <p:sp>
        <p:nvSpPr>
          <p:cNvPr id="3" name="Content Placeholder 2"/>
          <p:cNvSpPr>
            <a:spLocks noGrp="1"/>
          </p:cNvSpPr>
          <p:nvPr>
            <p:ph idx="1"/>
          </p:nvPr>
        </p:nvSpPr>
        <p:spPr/>
        <p:txBody>
          <a:bodyPr/>
          <a:lstStyle/>
          <a:p>
            <a:endParaRPr lang="en-CA"/>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862" y="1547192"/>
            <a:ext cx="6559973" cy="391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Slide Number Placeholder 5"/>
          <p:cNvSpPr>
            <a:spLocks noGrp="1"/>
          </p:cNvSpPr>
          <p:nvPr>
            <p:ph type="sldNum" sz="quarter" idx="12"/>
          </p:nvPr>
        </p:nvSpPr>
        <p:spPr/>
        <p:txBody>
          <a:bodyPr/>
          <a:lstStyle/>
          <a:p>
            <a:fld id="{B6B0C80C-4ED2-0E42-BFF6-1B7A4C4B1C2C}" type="slidenum">
              <a:rPr lang="en-CA" smtClean="0"/>
              <a:pPr/>
              <a:t>35</a:t>
            </a:fld>
            <a:endParaRPr lang="en-CA"/>
          </a:p>
        </p:txBody>
      </p:sp>
    </p:spTree>
    <p:extLst>
      <p:ext uri="{BB962C8B-B14F-4D97-AF65-F5344CB8AC3E}">
        <p14:creationId xmlns:p14="http://schemas.microsoft.com/office/powerpoint/2010/main" val="4115327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Critical Path Method (CPM)</a:t>
            </a:r>
            <a:endParaRPr lang="en-CA"/>
          </a:p>
        </p:txBody>
      </p:sp>
      <p:sp>
        <p:nvSpPr>
          <p:cNvPr id="3" name="Content Placeholder 2"/>
          <p:cNvSpPr>
            <a:spLocks noGrp="1"/>
          </p:cNvSpPr>
          <p:nvPr>
            <p:ph idx="1"/>
          </p:nvPr>
        </p:nvSpPr>
        <p:spPr>
          <a:xfrm>
            <a:off x="457200" y="1358346"/>
            <a:ext cx="3200400" cy="4937760"/>
          </a:xfrm>
        </p:spPr>
        <p:txBody>
          <a:bodyPr>
            <a:normAutofit fontScale="92500" lnSpcReduction="20000"/>
          </a:bodyPr>
          <a:lstStyle/>
          <a:p>
            <a:r>
              <a:rPr lang="en-CA" dirty="0" smtClean="0"/>
              <a:t>Activities are shown on Nodes along with:</a:t>
            </a:r>
          </a:p>
          <a:p>
            <a:pPr lvl="1"/>
            <a:r>
              <a:rPr lang="en-CA" dirty="0" smtClean="0"/>
              <a:t>Activity Duration</a:t>
            </a:r>
          </a:p>
          <a:p>
            <a:pPr lvl="1"/>
            <a:r>
              <a:rPr lang="en-CA" dirty="0" smtClean="0"/>
              <a:t>Earliest Start/Finish Dates</a:t>
            </a:r>
          </a:p>
          <a:p>
            <a:pPr lvl="2"/>
            <a:r>
              <a:rPr lang="en-CA" dirty="0" smtClean="0"/>
              <a:t>Add durations from start</a:t>
            </a:r>
          </a:p>
          <a:p>
            <a:pPr lvl="1"/>
            <a:r>
              <a:rPr lang="en-CA" dirty="0" smtClean="0"/>
              <a:t>Latest Start/Finish Dates</a:t>
            </a:r>
          </a:p>
          <a:p>
            <a:pPr lvl="2"/>
            <a:r>
              <a:rPr lang="en-CA" dirty="0" smtClean="0"/>
              <a:t>Subtract durations from finish</a:t>
            </a:r>
          </a:p>
          <a:p>
            <a:r>
              <a:rPr lang="en-CA" dirty="0" smtClean="0"/>
              <a:t>Activities with LF=EF are critical</a:t>
            </a:r>
          </a:p>
          <a:p>
            <a:r>
              <a:rPr lang="en-CA" dirty="0" smtClean="0"/>
              <a:t>Total Float = LF-EF</a:t>
            </a:r>
          </a:p>
        </p:txBody>
      </p:sp>
      <p:sp>
        <p:nvSpPr>
          <p:cNvPr id="4" name="Footer Placeholder 3"/>
          <p:cNvSpPr>
            <a:spLocks noGrp="1"/>
          </p:cNvSpPr>
          <p:nvPr>
            <p:ph type="ftr" sz="quarter" idx="11"/>
          </p:nvPr>
        </p:nvSpPr>
        <p:spPr>
          <a:xfrm>
            <a:off x="2898648" y="6356350"/>
            <a:ext cx="5422392" cy="365760"/>
          </a:xfrm>
        </p:spPr>
        <p:txBody>
          <a:bodyPr/>
          <a:lstStyle/>
          <a:p>
            <a:r>
              <a:rPr lang="en-CA" dirty="0" smtClean="0">
                <a:hlinkClick r:id="rId3"/>
              </a:rPr>
              <a:t>https://commons.wikimedia.org/wiki/File:SimpleAONwDrag3.png</a:t>
            </a:r>
            <a:endParaRPr lang="en-CA" dirty="0" smtClean="0"/>
          </a:p>
          <a:p>
            <a:endParaRPr lang="en-CA" dirty="0"/>
          </a:p>
        </p:txBody>
      </p:sp>
      <p:sp>
        <p:nvSpPr>
          <p:cNvPr id="5" name="Slide Number Placeholder 4"/>
          <p:cNvSpPr>
            <a:spLocks noGrp="1"/>
          </p:cNvSpPr>
          <p:nvPr>
            <p:ph type="sldNum" sz="quarter" idx="12"/>
          </p:nvPr>
        </p:nvSpPr>
        <p:spPr/>
        <p:txBody>
          <a:bodyPr/>
          <a:lstStyle/>
          <a:p>
            <a:fld id="{B6B0C80C-4ED2-0E42-BFF6-1B7A4C4B1C2C}" type="slidenum">
              <a:rPr lang="en-CA" smtClean="0"/>
              <a:pPr/>
              <a:t>36</a:t>
            </a:fld>
            <a:endParaRPr lang="en-CA"/>
          </a:p>
        </p:txBody>
      </p:sp>
      <p:pic>
        <p:nvPicPr>
          <p:cNvPr id="1030" name="Picture 6" descr="C:\Users\Chris\AppData\Local\Temp\SNAGHTML76e1f7.PNG"/>
          <p:cNvPicPr>
            <a:picLocks noChangeAspect="1" noChangeArrowheads="1"/>
          </p:cNvPicPr>
          <p:nvPr/>
        </p:nvPicPr>
        <p:blipFill>
          <a:blip r:embed="rId4"/>
          <a:srcRect/>
          <a:stretch>
            <a:fillRect/>
          </a:stretch>
        </p:blipFill>
        <p:spPr bwMode="auto">
          <a:xfrm>
            <a:off x="3507399" y="1865243"/>
            <a:ext cx="5636601" cy="3641035"/>
          </a:xfrm>
          <a:prstGeom prst="rect">
            <a:avLst/>
          </a:prstGeom>
          <a:noFill/>
        </p:spPr>
      </p:pic>
    </p:spTree>
    <p:extLst>
      <p:ext uri="{BB962C8B-B14F-4D97-AF65-F5344CB8AC3E}">
        <p14:creationId xmlns:p14="http://schemas.microsoft.com/office/powerpoint/2010/main" val="1575018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Critical Path Method (CPM)</a:t>
            </a:r>
            <a:endParaRPr lang="en-CA"/>
          </a:p>
        </p:txBody>
      </p:sp>
      <p:sp>
        <p:nvSpPr>
          <p:cNvPr id="3" name="Content Placeholder 2"/>
          <p:cNvSpPr>
            <a:spLocks noGrp="1"/>
          </p:cNvSpPr>
          <p:nvPr>
            <p:ph idx="1"/>
          </p:nvPr>
        </p:nvSpPr>
        <p:spPr/>
        <p:txBody>
          <a:bodyPr>
            <a:normAutofit/>
          </a:bodyPr>
          <a:lstStyle/>
          <a:p>
            <a:r>
              <a:rPr lang="en-CA" dirty="0" smtClean="0"/>
              <a:t>The critical path is the path with the longest duration</a:t>
            </a:r>
          </a:p>
          <a:p>
            <a:pPr lvl="1"/>
            <a:r>
              <a:rPr lang="en-CA" dirty="0" smtClean="0"/>
              <a:t>Any delay on this path will result in a project delay</a:t>
            </a:r>
          </a:p>
          <a:p>
            <a:pPr lvl="1"/>
            <a:r>
              <a:rPr lang="en-CA" dirty="0" smtClean="0"/>
              <a:t>If we shorten the duration of the critical path the project ends sooner.</a:t>
            </a:r>
          </a:p>
          <a:p>
            <a:pPr lvl="2"/>
            <a:r>
              <a:rPr lang="en-CA" dirty="0" smtClean="0"/>
              <a:t>More resources (beware of “Mythical Man Month”)</a:t>
            </a:r>
          </a:p>
          <a:p>
            <a:pPr lvl="2"/>
            <a:r>
              <a:rPr lang="en-CA" dirty="0" smtClean="0"/>
              <a:t>Less Scope</a:t>
            </a:r>
          </a:p>
          <a:p>
            <a:pPr lvl="1"/>
            <a:r>
              <a:rPr lang="en-CA" dirty="0" smtClean="0"/>
              <a:t>Optimization can switch the critical path to another path.</a:t>
            </a:r>
          </a:p>
          <a:p>
            <a:pPr lvl="1"/>
            <a:r>
              <a:rPr lang="en-CA" dirty="0" smtClean="0"/>
              <a:t>Activities on non-critical path have “Float” (spare time)</a:t>
            </a:r>
          </a:p>
          <a:p>
            <a:pPr lvl="2"/>
            <a:r>
              <a:rPr lang="en-CA" dirty="0" smtClean="0"/>
              <a:t>Free Float: ES(n+1)-EF(n) (Activity level spare time)</a:t>
            </a:r>
          </a:p>
          <a:p>
            <a:pPr lvl="2"/>
            <a:r>
              <a:rPr lang="en-CA" dirty="0" smtClean="0"/>
              <a:t>Total Float: LF(n)-EF(n) or LS(n)-ES(n) (path level spare time)</a:t>
            </a:r>
          </a:p>
        </p:txBody>
      </p:sp>
      <p:sp>
        <p:nvSpPr>
          <p:cNvPr id="5" name="Slide Number Placeholder 4"/>
          <p:cNvSpPr>
            <a:spLocks noGrp="1"/>
          </p:cNvSpPr>
          <p:nvPr>
            <p:ph type="sldNum" sz="quarter" idx="12"/>
          </p:nvPr>
        </p:nvSpPr>
        <p:spPr/>
        <p:txBody>
          <a:bodyPr/>
          <a:lstStyle/>
          <a:p>
            <a:fld id="{B6B0C80C-4ED2-0E42-BFF6-1B7A4C4B1C2C}" type="slidenum">
              <a:rPr lang="en-CA" smtClean="0"/>
              <a:pPr/>
              <a:t>37</a:t>
            </a:fld>
            <a:endParaRPr lang="en-CA"/>
          </a:p>
        </p:txBody>
      </p:sp>
    </p:spTree>
    <p:extLst>
      <p:ext uri="{BB962C8B-B14F-4D97-AF65-F5344CB8AC3E}">
        <p14:creationId xmlns:p14="http://schemas.microsoft.com/office/powerpoint/2010/main" val="1575018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Agile</a:t>
            </a:r>
            <a:br>
              <a:rPr lang="fr-CA" dirty="0" smtClean="0"/>
            </a:br>
            <a:r>
              <a:rPr lang="fr-CA" dirty="0" err="1" smtClean="0"/>
              <a:t>Burndown</a:t>
            </a:r>
            <a:r>
              <a:rPr lang="fr-CA" dirty="0" smtClean="0"/>
              <a:t> </a:t>
            </a:r>
            <a:r>
              <a:rPr lang="fr-CA" dirty="0" err="1" smtClean="0"/>
              <a:t>Chart</a:t>
            </a:r>
            <a:endParaRPr lang="fr-CA" dirty="0"/>
          </a:p>
        </p:txBody>
      </p:sp>
      <p:sp>
        <p:nvSpPr>
          <p:cNvPr id="7" name="Text Placeholder 6"/>
          <p:cNvSpPr>
            <a:spLocks noGrp="1"/>
          </p:cNvSpPr>
          <p:nvPr>
            <p:ph type="body" idx="2"/>
          </p:nvPr>
        </p:nvSpPr>
        <p:spPr/>
        <p:txBody>
          <a:bodyPr/>
          <a:lstStyle/>
          <a:p>
            <a:r>
              <a:rPr lang="en-US" dirty="0" smtClean="0"/>
              <a:t>The </a:t>
            </a:r>
            <a:r>
              <a:rPr lang="en-US" dirty="0" err="1" smtClean="0"/>
              <a:t>burndown</a:t>
            </a:r>
            <a:r>
              <a:rPr lang="en-US" dirty="0" smtClean="0"/>
              <a:t> is a chart that shows how quickly you and your team are burning through your customer's user stories. It shows the total effort against the amount of work we deliver each iteration.</a:t>
            </a:r>
          </a:p>
          <a:p>
            <a:endParaRPr lang="en-US" dirty="0" smtClean="0"/>
          </a:p>
          <a:p>
            <a:r>
              <a:rPr lang="en-US" dirty="0" smtClean="0"/>
              <a:t>Source:  Agile in a Nutshell</a:t>
            </a:r>
          </a:p>
          <a:p>
            <a:r>
              <a:rPr lang="en-US" dirty="0" smtClean="0"/>
              <a:t>(</a:t>
            </a:r>
            <a:r>
              <a:rPr lang="en-US" dirty="0" err="1" smtClean="0"/>
              <a:t>Agilenutshell.com</a:t>
            </a:r>
            <a:r>
              <a:rPr lang="en-US" dirty="0" smtClean="0"/>
              <a:t>)</a:t>
            </a:r>
            <a:endParaRPr lang="fr-CA" dirty="0"/>
          </a:p>
        </p:txBody>
      </p:sp>
      <p:pic>
        <p:nvPicPr>
          <p:cNvPr id="8" name="Content Placeholder 7" descr="burndown-3-details.png"/>
          <p:cNvPicPr>
            <a:picLocks noGrp="1" noChangeAspect="1"/>
          </p:cNvPicPr>
          <p:nvPr>
            <p:ph sz="quarter" idx="1"/>
          </p:nvPr>
        </p:nvPicPr>
        <p:blipFill>
          <a:blip r:embed="rId3"/>
          <a:srcRect t="-21429" b="-21429"/>
          <a:stretch>
            <a:fillRect/>
          </a:stretch>
        </p:blipFill>
        <p:spPr/>
      </p:pic>
      <p:sp>
        <p:nvSpPr>
          <p:cNvPr id="6"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38</a:t>
            </a:fld>
            <a:endParaRPr lang="fr-F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ject-Management.jpg"/>
          <p:cNvPicPr>
            <a:picLocks noChangeAspect="1"/>
          </p:cNvPicPr>
          <p:nvPr/>
        </p:nvPicPr>
        <p:blipFill>
          <a:blip r:embed="rId3"/>
          <a:stretch>
            <a:fillRect/>
          </a:stretch>
        </p:blipFill>
        <p:spPr>
          <a:xfrm>
            <a:off x="0" y="1714066"/>
            <a:ext cx="9144000" cy="5143934"/>
          </a:xfrm>
          <a:prstGeom prst="rect">
            <a:avLst/>
          </a:prstGeom>
        </p:spPr>
      </p:pic>
      <p:sp>
        <p:nvSpPr>
          <p:cNvPr id="3" name="Down Ribbon 2"/>
          <p:cNvSpPr/>
          <p:nvPr/>
        </p:nvSpPr>
        <p:spPr>
          <a:xfrm>
            <a:off x="638458" y="707833"/>
            <a:ext cx="7994602" cy="1693248"/>
          </a:xfrm>
          <a:prstGeom prst="ribbon">
            <a:avLst>
              <a:gd name="adj1" fmla="val 16667"/>
              <a:gd name="adj2" fmla="val 61458"/>
            </a:avLst>
          </a:prstGeom>
          <a:effectLst>
            <a:glow rad="228600">
              <a:schemeClr val="accent1">
                <a:alpha val="75000"/>
              </a:schemeClr>
            </a:glow>
            <a:outerShdw blurRad="558800" dist="43000" dir="20760000" rotWithShape="0">
              <a:srgbClr val="008000">
                <a:alpha val="70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fr-CA" sz="4000" dirty="0" smtClean="0">
                <a:ln>
                  <a:solidFill>
                    <a:srgbClr val="008000"/>
                  </a:solidFill>
                </a:ln>
                <a:solidFill>
                  <a:srgbClr val="FF6600"/>
                </a:solidFill>
              </a:rPr>
              <a:t>END OF PART 1</a:t>
            </a:r>
            <a:endParaRPr lang="fr-CA" sz="4000" dirty="0">
              <a:ln>
                <a:solidFill>
                  <a:srgbClr val="008000"/>
                </a:solidFill>
              </a:ln>
              <a:solidFill>
                <a:srgbClr val="FF6600"/>
              </a:solidFill>
            </a:endParaRPr>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39</a:t>
            </a:fld>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1084" y="3497528"/>
            <a:ext cx="5720842" cy="25222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Rounded Rectangle 4"/>
          <p:cNvSpPr/>
          <p:nvPr/>
        </p:nvSpPr>
        <p:spPr>
          <a:xfrm>
            <a:off x="451084" y="846640"/>
            <a:ext cx="5720842" cy="22761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6324600" y="304800"/>
            <a:ext cx="2680252" cy="838200"/>
          </a:xfrm>
        </p:spPr>
        <p:txBody>
          <a:bodyPr/>
          <a:lstStyle/>
          <a:p>
            <a:r>
              <a:rPr lang="en-CA" sz="3600" smtClean="0"/>
              <a:t>Definitions</a:t>
            </a:r>
            <a:endParaRPr lang="en-CA" sz="3600"/>
          </a:p>
        </p:txBody>
      </p:sp>
      <p:sp>
        <p:nvSpPr>
          <p:cNvPr id="3" name="Text Placeholder 2"/>
          <p:cNvSpPr>
            <a:spLocks noGrp="1"/>
          </p:cNvSpPr>
          <p:nvPr>
            <p:ph type="body" idx="2"/>
          </p:nvPr>
        </p:nvSpPr>
        <p:spPr/>
        <p:txBody>
          <a:bodyPr>
            <a:normAutofit fontScale="70000" lnSpcReduction="20000"/>
          </a:bodyPr>
          <a:lstStyle/>
          <a:p>
            <a:r>
              <a:rPr lang="en-CA" sz="3200" dirty="0" smtClean="0"/>
              <a:t>Management</a:t>
            </a:r>
          </a:p>
          <a:p>
            <a:endParaRPr lang="en-CA" dirty="0" smtClean="0"/>
          </a:p>
          <a:p>
            <a:endParaRPr lang="en-CA" dirty="0" smtClean="0"/>
          </a:p>
          <a:p>
            <a:endParaRPr lang="en-CA" dirty="0" smtClean="0"/>
          </a:p>
          <a:p>
            <a:endParaRPr lang="en-CA" dirty="0" smtClean="0"/>
          </a:p>
          <a:p>
            <a:endParaRPr lang="en-CA" dirty="0" smtClean="0"/>
          </a:p>
          <a:p>
            <a:r>
              <a:rPr lang="en-CA" sz="3200" dirty="0" smtClean="0"/>
              <a:t>Project</a:t>
            </a:r>
          </a:p>
          <a:p>
            <a:r>
              <a:rPr lang="en-CA" sz="3200" dirty="0" smtClean="0"/>
              <a:t>Project Management</a:t>
            </a:r>
          </a:p>
          <a:p>
            <a:pPr>
              <a:lnSpc>
                <a:spcPts val="2000"/>
              </a:lnSpc>
              <a:spcBef>
                <a:spcPts val="0"/>
              </a:spcBef>
              <a:spcAft>
                <a:spcPts val="0"/>
              </a:spcAft>
            </a:pPr>
            <a:r>
              <a:rPr lang="en-CA" i="1" dirty="0" smtClean="0">
                <a:solidFill>
                  <a:srgbClr val="0000FF"/>
                </a:solidFill>
              </a:rPr>
              <a:t>Sources:</a:t>
            </a:r>
          </a:p>
          <a:p>
            <a:pPr>
              <a:lnSpc>
                <a:spcPts val="2000"/>
              </a:lnSpc>
              <a:spcBef>
                <a:spcPts val="0"/>
              </a:spcBef>
              <a:spcAft>
                <a:spcPts val="0"/>
              </a:spcAft>
              <a:buFont typeface="Arial"/>
              <a:buChar char="•"/>
            </a:pPr>
            <a:r>
              <a:rPr lang="en-CA" i="1" dirty="0" smtClean="0">
                <a:solidFill>
                  <a:srgbClr val="0000FF"/>
                </a:solidFill>
              </a:rPr>
              <a:t>Leadershipthoughts.com</a:t>
            </a:r>
          </a:p>
          <a:p>
            <a:pPr>
              <a:lnSpc>
                <a:spcPts val="2000"/>
              </a:lnSpc>
              <a:spcBef>
                <a:spcPts val="0"/>
              </a:spcBef>
              <a:spcAft>
                <a:spcPts val="0"/>
              </a:spcAft>
              <a:buFont typeface="Arial"/>
              <a:buChar char="•"/>
            </a:pPr>
            <a:r>
              <a:rPr lang="en-CA" i="1" dirty="0" smtClean="0">
                <a:solidFill>
                  <a:srgbClr val="0000FF"/>
                </a:solidFill>
              </a:rPr>
              <a:t>PMI.com</a:t>
            </a:r>
            <a:endParaRPr lang="en-CA" i="1" dirty="0">
              <a:solidFill>
                <a:srgbClr val="0000FF"/>
              </a:solidFill>
            </a:endParaRPr>
          </a:p>
        </p:txBody>
      </p:sp>
      <p:sp>
        <p:nvSpPr>
          <p:cNvPr id="4" name="Content Placeholder 3"/>
          <p:cNvSpPr>
            <a:spLocks noGrp="1"/>
          </p:cNvSpPr>
          <p:nvPr>
            <p:ph sz="quarter" idx="1"/>
          </p:nvPr>
        </p:nvSpPr>
        <p:spPr>
          <a:xfrm>
            <a:off x="569060" y="304800"/>
            <a:ext cx="5450740" cy="5715000"/>
          </a:xfrm>
        </p:spPr>
        <p:txBody>
          <a:bodyPr>
            <a:normAutofit fontScale="77500" lnSpcReduction="20000"/>
          </a:bodyPr>
          <a:lstStyle/>
          <a:p>
            <a:pPr>
              <a:buNone/>
            </a:pPr>
            <a:endParaRPr lang="en-CA" smtClean="0"/>
          </a:p>
          <a:p>
            <a:pPr>
              <a:buNone/>
            </a:pPr>
            <a:endParaRPr lang="en-CA" smtClean="0"/>
          </a:p>
          <a:p>
            <a:pPr>
              <a:buNone/>
            </a:pPr>
            <a:r>
              <a:rPr lang="en-CA" smtClean="0"/>
              <a:t>Management is an </a:t>
            </a:r>
            <a:r>
              <a:rPr lang="en-CA" u="sng" smtClean="0"/>
              <a:t>ongoing </a:t>
            </a:r>
            <a:r>
              <a:rPr lang="en-CA" smtClean="0"/>
              <a:t>organizational function that performs activities to produce products or supply services. </a:t>
            </a:r>
            <a:endParaRPr lang="en-CA" i="1" smtClean="0"/>
          </a:p>
          <a:p>
            <a:pPr>
              <a:buNone/>
            </a:pPr>
            <a:r>
              <a:rPr lang="en-CA" smtClean="0"/>
              <a:t>Furthermore, operations are permanent endeavors that produce repetitive outputs. Resources are assigned to do the same tasks according to operating procedures and policy.</a:t>
            </a:r>
          </a:p>
          <a:p>
            <a:pPr>
              <a:buNone/>
            </a:pPr>
            <a:endParaRPr lang="en-CA" smtClean="0"/>
          </a:p>
          <a:p>
            <a:pPr>
              <a:buNone/>
            </a:pPr>
            <a:endParaRPr lang="en-CA" smtClean="0"/>
          </a:p>
          <a:p>
            <a:pPr>
              <a:buNone/>
            </a:pPr>
            <a:endParaRPr lang="en-CA" smtClean="0"/>
          </a:p>
          <a:p>
            <a:pPr>
              <a:buNone/>
            </a:pPr>
            <a:r>
              <a:rPr lang="en-CA" smtClean="0"/>
              <a:t>A project is </a:t>
            </a:r>
            <a:r>
              <a:rPr lang="en-CA" u="sng" smtClean="0"/>
              <a:t>temporary </a:t>
            </a:r>
            <a:r>
              <a:rPr lang="en-CA" smtClean="0"/>
              <a:t>in that it has a defined beginning and end in time, and therefore defined scope and resources.</a:t>
            </a:r>
          </a:p>
          <a:p>
            <a:pPr>
              <a:buNone/>
            </a:pPr>
            <a:r>
              <a:rPr lang="en-CA" smtClean="0"/>
              <a:t>Project management, then, is the application of knowledge, skills, tools, and techniques to project activities to meet the project requirements.</a:t>
            </a:r>
          </a:p>
        </p:txBody>
      </p:sp>
      <p:sp>
        <p:nvSpPr>
          <p:cNvPr id="7"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4</a:t>
            </a:fld>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COST MANAGEMENT</a:t>
            </a:r>
            <a:endParaRPr lang="fr-CA"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fr-CA"/>
          </a:p>
        </p:txBody>
      </p:sp>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40</a:t>
            </a:fld>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RISK MANAGEMENT</a:t>
            </a:r>
            <a:endParaRPr lang="fr-CA"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fr-CA"/>
          </a:p>
        </p:txBody>
      </p:sp>
      <p:sp>
        <p:nvSpPr>
          <p:cNvPr id="5"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41</a:t>
            </a:fld>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PROJECT </a:t>
            </a:r>
            <a:r>
              <a:rPr lang="fr-CA" dirty="0" smtClean="0"/>
              <a:t>MANAGEMENT </a:t>
            </a:r>
            <a:r>
              <a:rPr lang="fr-CA" dirty="0" smtClean="0"/>
              <a:t>AT A GLANCE</a:t>
            </a:r>
            <a:endParaRPr lang="fr-CA" dirty="0"/>
          </a:p>
        </p:txBody>
      </p:sp>
      <p:pic>
        <p:nvPicPr>
          <p:cNvPr id="5" name="Picture Placeholder 4" descr="BusinessModel.jpg"/>
          <p:cNvPicPr>
            <a:picLocks noGrp="1" noChangeAspect="1"/>
          </p:cNvPicPr>
          <p:nvPr>
            <p:ph type="pic" idx="1"/>
          </p:nvPr>
        </p:nvPicPr>
        <p:blipFill>
          <a:blip r:embed="rId3"/>
          <a:srcRect l="-14238" r="-14238"/>
          <a:stretch>
            <a:fillRect/>
          </a:stretch>
        </p:blipFill>
        <p:spPr/>
      </p:pic>
      <p:sp>
        <p:nvSpPr>
          <p:cNvPr id="4" name="Text Placeholder 3"/>
          <p:cNvSpPr>
            <a:spLocks noGrp="1"/>
          </p:cNvSpPr>
          <p:nvPr>
            <p:ph type="body" sz="half" idx="2"/>
          </p:nvPr>
        </p:nvSpPr>
        <p:spPr/>
        <p:txBody>
          <a:bodyPr/>
          <a:lstStyle/>
          <a:p>
            <a:endParaRPr lang="fr-CA" dirty="0"/>
          </a:p>
        </p:txBody>
      </p:sp>
      <p:sp>
        <p:nvSpPr>
          <p:cNvPr id="6"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5</a:t>
            </a:fld>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you fail to plan,</a:t>
            </a:r>
            <a:br>
              <a:rPr lang="en-US" dirty="0" smtClean="0"/>
            </a:br>
            <a:r>
              <a:rPr lang="en-US" dirty="0" smtClean="0"/>
              <a:t>… you are planning to fail !</a:t>
            </a:r>
            <a:br>
              <a:rPr lang="en-US" dirty="0" smtClean="0"/>
            </a:br>
            <a:endParaRPr lang="en-US" dirty="0"/>
          </a:p>
        </p:txBody>
      </p:sp>
      <p:sp>
        <p:nvSpPr>
          <p:cNvPr id="3" name="Text Placeholder 2"/>
          <p:cNvSpPr>
            <a:spLocks noGrp="1"/>
          </p:cNvSpPr>
          <p:nvPr>
            <p:ph type="body" idx="1"/>
          </p:nvPr>
        </p:nvSpPr>
        <p:spPr/>
        <p:txBody>
          <a:bodyPr/>
          <a:lstStyle/>
          <a:p>
            <a:r>
              <a:rPr lang="fr-CA" dirty="0" smtClean="0"/>
              <a:t> - Benjamin Franklin</a:t>
            </a:r>
            <a:endParaRPr lang="fr-CA" dirty="0"/>
          </a:p>
        </p:txBody>
      </p:sp>
      <p:sp>
        <p:nvSpPr>
          <p:cNvPr id="4" name="Slide Number Placeholder 4"/>
          <p:cNvSpPr>
            <a:spLocks noGrp="1"/>
          </p:cNvSpPr>
          <p:nvPr>
            <p:ph type="sldNum" sz="quarter" idx="12"/>
          </p:nvPr>
        </p:nvSpPr>
        <p:spPr>
          <a:xfrm>
            <a:off x="612648" y="6356350"/>
            <a:ext cx="1981200" cy="365760"/>
          </a:xfrm>
        </p:spPr>
        <p:txBody>
          <a:bodyPr/>
          <a:lstStyle/>
          <a:p>
            <a:fld id="{42824AAA-0E81-48EF-873A-6F0429A326A2}" type="slidenum">
              <a:rPr lang="fr-FR" smtClean="0"/>
              <a:pPr/>
              <a:t>6</a:t>
            </a:fld>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mtClean="0"/>
              <a:t>Project Management = Common Sense</a:t>
            </a:r>
            <a:endParaRPr lang="en-CA"/>
          </a:p>
        </p:txBody>
      </p:sp>
      <p:sp>
        <p:nvSpPr>
          <p:cNvPr id="3" name="Content Placeholder 2"/>
          <p:cNvSpPr>
            <a:spLocks noGrp="1"/>
          </p:cNvSpPr>
          <p:nvPr>
            <p:ph idx="1"/>
          </p:nvPr>
        </p:nvSpPr>
        <p:spPr/>
        <p:txBody>
          <a:bodyPr>
            <a:normAutofit/>
          </a:bodyPr>
          <a:lstStyle/>
          <a:p>
            <a:r>
              <a:rPr lang="en-CA" sz="3200" smtClean="0"/>
              <a:t>Plan</a:t>
            </a:r>
          </a:p>
          <a:p>
            <a:r>
              <a:rPr lang="en-CA" sz="3200" smtClean="0"/>
              <a:t>Build a good team</a:t>
            </a:r>
          </a:p>
          <a:p>
            <a:r>
              <a:rPr lang="en-CA" sz="3200" smtClean="0"/>
              <a:t>Complete your tasks on time</a:t>
            </a:r>
          </a:p>
          <a:p>
            <a:r>
              <a:rPr lang="en-CA" sz="3200" smtClean="0"/>
              <a:t>Prioritize </a:t>
            </a:r>
          </a:p>
          <a:p>
            <a:r>
              <a:rPr lang="en-CA" sz="3200" smtClean="0"/>
              <a:t>Plan for the unexpected</a:t>
            </a:r>
          </a:p>
          <a:p>
            <a:r>
              <a:rPr lang="en-CA" sz="3200" smtClean="0"/>
              <a:t>Keep the overall plan in mind</a:t>
            </a:r>
          </a:p>
          <a:p>
            <a:r>
              <a:rPr lang="en-CA" sz="3200" smtClean="0"/>
              <a:t>Monitor and manage change </a:t>
            </a:r>
            <a:endParaRPr lang="en-CA" sz="3200"/>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2824AAA-0E81-48EF-873A-6F0429A326A2}" type="slidenum">
              <a:rPr lang="en-CA" smtClean="0"/>
              <a:pPr/>
              <a:t>7</a:t>
            </a:fld>
            <a:endParaRPr lang="en-CA"/>
          </a:p>
        </p:txBody>
      </p:sp>
    </p:spTree>
    <p:extLst>
      <p:ext uri="{BB962C8B-B14F-4D97-AF65-F5344CB8AC3E}">
        <p14:creationId xmlns:p14="http://schemas.microsoft.com/office/powerpoint/2010/main" val="4192780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Professionals in Project Management</a:t>
            </a:r>
            <a:endParaRPr lang="en-AU" dirty="0"/>
          </a:p>
        </p:txBody>
      </p:sp>
      <p:sp>
        <p:nvSpPr>
          <p:cNvPr id="3" name="Content Placeholder 2"/>
          <p:cNvSpPr>
            <a:spLocks noGrp="1"/>
          </p:cNvSpPr>
          <p:nvPr>
            <p:ph idx="1"/>
          </p:nvPr>
        </p:nvSpPr>
        <p:spPr/>
        <p:txBody>
          <a:bodyPr>
            <a:normAutofit/>
          </a:bodyPr>
          <a:lstStyle/>
          <a:p>
            <a:r>
              <a:rPr lang="en-US" dirty="0" smtClean="0"/>
              <a:t>The COMPLEX NATURE of design requires a methodology to ensure all the pieces fall in the right place.  </a:t>
            </a:r>
          </a:p>
          <a:p>
            <a:pPr lvl="1"/>
            <a:r>
              <a:rPr lang="en-US" dirty="0" smtClean="0"/>
              <a:t>Open problems</a:t>
            </a:r>
          </a:p>
          <a:p>
            <a:pPr lvl="1"/>
            <a:r>
              <a:rPr lang="en-US" dirty="0" smtClean="0"/>
              <a:t>Complexity</a:t>
            </a:r>
          </a:p>
          <a:p>
            <a:pPr lvl="1"/>
            <a:r>
              <a:rPr lang="en-US" dirty="0" smtClean="0"/>
              <a:t>Limited time</a:t>
            </a:r>
          </a:p>
          <a:p>
            <a:pPr lvl="1"/>
            <a:r>
              <a:rPr lang="en-US" dirty="0" smtClean="0"/>
              <a:t>Limited resources</a:t>
            </a: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5A346455-6B0B-413D-B03C-AACAA6C820C3}" type="slidenum">
              <a:rPr lang="fr-FR" smtClean="0"/>
              <a:pPr/>
              <a:t>8</a:t>
            </a:fld>
            <a:endParaRPr lang="fr-FR" dirty="0"/>
          </a:p>
        </p:txBody>
      </p:sp>
    </p:spTree>
    <p:extLst>
      <p:ext uri="{BB962C8B-B14F-4D97-AF65-F5344CB8AC3E}">
        <p14:creationId xmlns:p14="http://schemas.microsoft.com/office/powerpoint/2010/main" val="4052437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mtClean="0"/>
              <a:t>Professionals in Project Management</a:t>
            </a:r>
            <a:endParaRPr lang="en-CA"/>
          </a:p>
        </p:txBody>
      </p:sp>
      <p:sp>
        <p:nvSpPr>
          <p:cNvPr id="3" name="Content Placeholder 2"/>
          <p:cNvSpPr>
            <a:spLocks noGrp="1"/>
          </p:cNvSpPr>
          <p:nvPr>
            <p:ph idx="1"/>
          </p:nvPr>
        </p:nvSpPr>
        <p:spPr/>
        <p:txBody>
          <a:bodyPr/>
          <a:lstStyle/>
          <a:p>
            <a:r>
              <a:rPr lang="en-CA" dirty="0" smtClean="0"/>
              <a:t>PMI is a non-for-profit professional membership association for the project management profession.  There are PMI Chapters in Canada.</a:t>
            </a:r>
          </a:p>
          <a:p>
            <a:pPr lvl="1"/>
            <a:r>
              <a:rPr lang="en-CA" dirty="0" smtClean="0">
                <a:hlinkClick r:id="rId3"/>
              </a:rPr>
              <a:t>« </a:t>
            </a:r>
            <a:r>
              <a:rPr lang="en-CA" i="1" dirty="0" smtClean="0">
                <a:hlinkClick r:id="rId3"/>
              </a:rPr>
              <a:t>Project Management Institute </a:t>
            </a:r>
            <a:r>
              <a:rPr lang="en-CA" dirty="0" smtClean="0">
                <a:hlinkClick r:id="rId3"/>
              </a:rPr>
              <a:t>»</a:t>
            </a:r>
            <a:endParaRPr lang="en-CA" dirty="0" smtClean="0"/>
          </a:p>
          <a:p>
            <a:pPr lvl="1"/>
            <a:r>
              <a:rPr lang="en-CA" dirty="0" smtClean="0"/>
              <a:t>« </a:t>
            </a:r>
            <a:r>
              <a:rPr lang="en-CA" i="1" dirty="0" smtClean="0"/>
              <a:t>Project Management Body of Knowledge </a:t>
            </a:r>
            <a:r>
              <a:rPr lang="en-CA" dirty="0" smtClean="0"/>
              <a:t>» : PMBOK.</a:t>
            </a:r>
          </a:p>
          <a:p>
            <a:pPr lvl="1"/>
            <a:endParaRPr lang="en-CA" dirty="0" smtClean="0"/>
          </a:p>
          <a:p>
            <a:pPr lvl="1">
              <a:buNone/>
            </a:pPr>
            <a:endParaRPr lang="en-CA" dirty="0" smtClean="0"/>
          </a:p>
          <a:p>
            <a:r>
              <a:rPr lang="en-CA" dirty="0" smtClean="0"/>
              <a:t>PRINCE2 (</a:t>
            </a:r>
            <a:r>
              <a:rPr lang="en-CA" u="sng" dirty="0" err="1" smtClean="0"/>
              <a:t>PR</a:t>
            </a:r>
            <a:r>
              <a:rPr lang="en-CA" dirty="0" err="1" smtClean="0"/>
              <a:t>oject</a:t>
            </a:r>
            <a:r>
              <a:rPr lang="en-CA" dirty="0" smtClean="0"/>
              <a:t> </a:t>
            </a:r>
            <a:r>
              <a:rPr lang="en-CA" u="sng" dirty="0" smtClean="0"/>
              <a:t>IN</a:t>
            </a:r>
            <a:r>
              <a:rPr lang="en-CA" dirty="0" smtClean="0"/>
              <a:t> </a:t>
            </a:r>
            <a:r>
              <a:rPr lang="en-CA" u="sng" dirty="0" smtClean="0"/>
              <a:t>C</a:t>
            </a:r>
            <a:r>
              <a:rPr lang="en-CA" dirty="0" smtClean="0"/>
              <a:t>ontrolled </a:t>
            </a:r>
            <a:r>
              <a:rPr lang="en-CA" u="sng" dirty="0" smtClean="0"/>
              <a:t>E</a:t>
            </a:r>
            <a:r>
              <a:rPr lang="en-CA" dirty="0" smtClean="0"/>
              <a:t>nvironment) is a certification from the United Kingdom.   It is mandatory to receive governmental contracts in many European countries, </a:t>
            </a:r>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7B41A3F-91E7-43B7-8A08-BC62FC833368}" type="slidenum">
              <a:rPr lang="en-CA" smtClean="0"/>
              <a:pPr/>
              <a:t>9</a:t>
            </a:fld>
            <a:endParaRPr lang="en-CA"/>
          </a:p>
        </p:txBody>
      </p:sp>
      <p:pic>
        <p:nvPicPr>
          <p:cNvPr id="6" name="Picture 5" descr="0811_PMI_logo.gif"/>
          <p:cNvPicPr>
            <a:picLocks noChangeAspect="1"/>
          </p:cNvPicPr>
          <p:nvPr/>
        </p:nvPicPr>
        <p:blipFill>
          <a:blip r:embed="rId4"/>
          <a:stretch>
            <a:fillRect/>
          </a:stretch>
        </p:blipFill>
        <p:spPr>
          <a:xfrm>
            <a:off x="2331381" y="3357123"/>
            <a:ext cx="1930400" cy="836507"/>
          </a:xfrm>
          <a:prstGeom prst="rect">
            <a:avLst/>
          </a:prstGeom>
        </p:spPr>
      </p:pic>
      <p:pic>
        <p:nvPicPr>
          <p:cNvPr id="7" name="Picture 6" descr="PMP-Logo-e.png"/>
          <p:cNvPicPr>
            <a:picLocks noChangeAspect="1"/>
          </p:cNvPicPr>
          <p:nvPr/>
        </p:nvPicPr>
        <p:blipFill>
          <a:blip r:embed="rId5"/>
          <a:stretch>
            <a:fillRect/>
          </a:stretch>
        </p:blipFill>
        <p:spPr>
          <a:xfrm>
            <a:off x="6403848" y="3357123"/>
            <a:ext cx="1240367" cy="834996"/>
          </a:xfrm>
          <a:prstGeom prst="rect">
            <a:avLst/>
          </a:prstGeom>
        </p:spPr>
      </p:pic>
      <p:pic>
        <p:nvPicPr>
          <p:cNvPr id="9" name="Picture 8" descr="PRINCE2-Logo.gif"/>
          <p:cNvPicPr>
            <a:picLocks noChangeAspect="1"/>
          </p:cNvPicPr>
          <p:nvPr/>
        </p:nvPicPr>
        <p:blipFill>
          <a:blip r:embed="rId6"/>
          <a:stretch>
            <a:fillRect/>
          </a:stretch>
        </p:blipFill>
        <p:spPr>
          <a:xfrm>
            <a:off x="5251623" y="5459991"/>
            <a:ext cx="3324352" cy="1004336"/>
          </a:xfrm>
          <a:prstGeom prst="rect">
            <a:avLst/>
          </a:prstGeom>
        </p:spPr>
      </p:pic>
    </p:spTree>
    <p:extLst>
      <p:ext uri="{BB962C8B-B14F-4D97-AF65-F5344CB8AC3E}">
        <p14:creationId xmlns:p14="http://schemas.microsoft.com/office/powerpoint/2010/main" val="914158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863</TotalTime>
  <Words>3211</Words>
  <Application>Microsoft Office PowerPoint</Application>
  <PresentationFormat>On-screen Show (4:3)</PresentationFormat>
  <Paragraphs>461</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Origin</vt:lpstr>
      <vt:lpstr> Engineering and IT Management Professional Practice course (2911)  </vt:lpstr>
      <vt:lpstr>Agenda</vt:lpstr>
      <vt:lpstr>MANAGEMENT VS PROJECT MANAGEMENT</vt:lpstr>
      <vt:lpstr>Definitions</vt:lpstr>
      <vt:lpstr>PROJECT MANAGEMENT AT A GLANCE</vt:lpstr>
      <vt:lpstr>If you fail to plan, … you are planning to fail ! </vt:lpstr>
      <vt:lpstr>Project Management = Common Sense</vt:lpstr>
      <vt:lpstr>Professionals in Project Management</vt:lpstr>
      <vt:lpstr>Professionals in Project Management</vt:lpstr>
      <vt:lpstr>Domains of projects in engineering and IT</vt:lpstr>
      <vt:lpstr>Definition of a projet</vt:lpstr>
      <vt:lpstr>Definition of Project Management</vt:lpstr>
      <vt:lpstr>Constraints Triangle</vt:lpstr>
      <vt:lpstr>PMBOK : 10 Knowledge Areas</vt:lpstr>
      <vt:lpstr>PowerPoint Presentation</vt:lpstr>
      <vt:lpstr>Example Project Lifecycle</vt:lpstr>
      <vt:lpstr>Example – Public Services and Procurement Canada Project Management Framework </vt:lpstr>
      <vt:lpstr>THE ACTORS</vt:lpstr>
      <vt:lpstr>SCRUM</vt:lpstr>
      <vt:lpstr>Agile Project Management Methodology</vt:lpstr>
      <vt:lpstr>REQUIREMENTS MANAGEMENT and SCOPE MANAGEMENT</vt:lpstr>
      <vt:lpstr>PowerPoint Presentation</vt:lpstr>
      <vt:lpstr>What are Requirements?</vt:lpstr>
      <vt:lpstr>Types of Requirements</vt:lpstr>
      <vt:lpstr>Types of Requirements</vt:lpstr>
      <vt:lpstr>Requirements Management</vt:lpstr>
      <vt:lpstr>A Simple Project Information Model </vt:lpstr>
      <vt:lpstr>SCOPE Management</vt:lpstr>
      <vt:lpstr>Example - Work Breakdown Structure</vt:lpstr>
      <vt:lpstr>TIME MANAGEMENT</vt:lpstr>
      <vt:lpstr>Introduction</vt:lpstr>
      <vt:lpstr>Time Management - Discoveries</vt:lpstr>
      <vt:lpstr>Gantt Chart</vt:lpstr>
      <vt:lpstr>P.E.R.T. (Project Evaluation Review Technique)</vt:lpstr>
      <vt:lpstr>P.E.R.T. Example</vt:lpstr>
      <vt:lpstr>Critical Path Method (CPM)</vt:lpstr>
      <vt:lpstr>Critical Path Method (CPM)</vt:lpstr>
      <vt:lpstr>Agile Burndown Chart</vt:lpstr>
      <vt:lpstr>PowerPoint Presentation</vt:lpstr>
      <vt:lpstr>COST MANAGEMENT</vt:lpstr>
      <vt:lpstr>RISK MANAGEMENT</vt:lpstr>
    </vt:vector>
  </TitlesOfParts>
  <Company>Biz Biz Créations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en Ingénierie et Informatique Cours de pratique professionnelle (2911)</dc:title>
  <dc:creator>Suzanne Bastien</dc:creator>
  <cp:lastModifiedBy>mcadieux</cp:lastModifiedBy>
  <cp:revision>95</cp:revision>
  <cp:lastPrinted>2017-02-14T20:11:24Z</cp:lastPrinted>
  <dcterms:created xsi:type="dcterms:W3CDTF">2017-02-13T01:20:28Z</dcterms:created>
  <dcterms:modified xsi:type="dcterms:W3CDTF">2017-02-14T23:51:17Z</dcterms:modified>
</cp:coreProperties>
</file>